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10">
  <p:sldMasterIdLst>
    <p:sldMasterId id="2147483652" r:id="rId1"/>
  </p:sldMasterIdLst>
  <p:notesMasterIdLst>
    <p:notesMasterId r:id="rId20"/>
  </p:notesMasterIdLst>
  <p:handoutMasterIdLst>
    <p:handoutMasterId r:id="rId21"/>
  </p:handoutMasterIdLst>
  <p:sldIdLst>
    <p:sldId id="300" r:id="rId2"/>
    <p:sldId id="301" r:id="rId3"/>
    <p:sldId id="302" r:id="rId4"/>
    <p:sldId id="303" r:id="rId5"/>
    <p:sldId id="270" r:id="rId6"/>
    <p:sldId id="316" r:id="rId7"/>
    <p:sldId id="305" r:id="rId8"/>
    <p:sldId id="313" r:id="rId9"/>
    <p:sldId id="307" r:id="rId10"/>
    <p:sldId id="314" r:id="rId11"/>
    <p:sldId id="315" r:id="rId12"/>
    <p:sldId id="310" r:id="rId13"/>
    <p:sldId id="318" r:id="rId14"/>
    <p:sldId id="319" r:id="rId15"/>
    <p:sldId id="317" r:id="rId16"/>
    <p:sldId id="320" r:id="rId17"/>
    <p:sldId id="309" r:id="rId18"/>
    <p:sldId id="321" r:id="rId19"/>
  </p:sldIdLst>
  <p:sldSz cx="9144000" cy="6858000" type="screen4x3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D72C"/>
    <a:srgbClr val="00827C"/>
    <a:srgbClr val="8BA626"/>
    <a:srgbClr val="00928B"/>
    <a:srgbClr val="009A9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712" autoAdjust="0"/>
  </p:normalViewPr>
  <p:slideViewPr>
    <p:cSldViewPr>
      <p:cViewPr>
        <p:scale>
          <a:sx n="100" d="100"/>
          <a:sy n="100" d="100"/>
        </p:scale>
        <p:origin x="-3768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72"/>
      </p:cViewPr>
      <p:guideLst>
        <p:guide orient="horz" pos="3224"/>
        <p:guide pos="22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CFAFDB-EE1A-4AAA-9DF6-549477882985}" type="doc">
      <dgm:prSet loTypeId="urn:microsoft.com/office/officeart/2005/8/layout/funnel1" loCatId="relationship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ES"/>
        </a:p>
      </dgm:t>
    </dgm:pt>
    <dgm:pt modelId="{10E0D71E-27B2-42B3-924C-B230484610FC}">
      <dgm:prSet phldrT="[Text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ca-ES" dirty="0" smtClean="0"/>
            <a:t>Sector residencial i terciari</a:t>
          </a:r>
        </a:p>
      </dgm:t>
    </dgm:pt>
    <dgm:pt modelId="{C17986DB-4B21-4E37-AD94-F99D954833BB}" type="parTrans" cxnId="{150EBD70-3AB4-4887-98B2-870C03495D9E}">
      <dgm:prSet/>
      <dgm:spPr/>
      <dgm:t>
        <a:bodyPr/>
        <a:lstStyle/>
        <a:p>
          <a:endParaRPr lang="es-ES"/>
        </a:p>
      </dgm:t>
    </dgm:pt>
    <dgm:pt modelId="{FD511F12-3012-4CBE-ACF5-E7EEAF77B987}" type="sibTrans" cxnId="{150EBD70-3AB4-4887-98B2-870C03495D9E}">
      <dgm:prSet/>
      <dgm:spPr/>
      <dgm:t>
        <a:bodyPr/>
        <a:lstStyle/>
        <a:p>
          <a:endParaRPr lang="es-ES"/>
        </a:p>
      </dgm:t>
    </dgm:pt>
    <dgm:pt modelId="{539290FD-A7AB-4DF5-8573-95D2B9B53748}">
      <dgm:prSet phldrT="[Text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ca-ES" dirty="0" smtClean="0"/>
            <a:t>Transport</a:t>
          </a:r>
        </a:p>
      </dgm:t>
    </dgm:pt>
    <dgm:pt modelId="{2D75CC5E-2D99-4012-8300-B30093F7059E}" type="parTrans" cxnId="{B3C07313-7449-4951-80E2-527EE381151E}">
      <dgm:prSet/>
      <dgm:spPr/>
      <dgm:t>
        <a:bodyPr/>
        <a:lstStyle/>
        <a:p>
          <a:endParaRPr lang="es-ES"/>
        </a:p>
      </dgm:t>
    </dgm:pt>
    <dgm:pt modelId="{64E0E495-9569-48E1-80E9-75791E4E2C2A}" type="sibTrans" cxnId="{B3C07313-7449-4951-80E2-527EE381151E}">
      <dgm:prSet/>
      <dgm:spPr/>
      <dgm:t>
        <a:bodyPr/>
        <a:lstStyle/>
        <a:p>
          <a:endParaRPr lang="es-ES"/>
        </a:p>
      </dgm:t>
    </dgm:pt>
    <dgm:pt modelId="{BF298012-7639-4070-822D-66B174A0BCDD}">
      <dgm:prSet phldrT="[Text]"/>
      <dgm:spPr/>
      <dgm:t>
        <a:bodyPr/>
        <a:lstStyle/>
        <a:p>
          <a:r>
            <a:rPr lang="es-ES" dirty="0" err="1" smtClean="0"/>
            <a:t>Àmbit</a:t>
          </a:r>
          <a:r>
            <a:rPr lang="es-ES" dirty="0" smtClean="0"/>
            <a:t> </a:t>
          </a:r>
          <a:r>
            <a:rPr lang="es-ES" dirty="0" err="1" smtClean="0"/>
            <a:t>Ajuntament</a:t>
          </a:r>
          <a:endParaRPr lang="es-ES" dirty="0"/>
        </a:p>
      </dgm:t>
    </dgm:pt>
    <dgm:pt modelId="{07C3F645-FB6F-4E80-B097-1807F798045B}" type="parTrans" cxnId="{8C77D903-BB0B-4FC7-ABCA-9E9C6E14FC93}">
      <dgm:prSet/>
      <dgm:spPr/>
      <dgm:t>
        <a:bodyPr/>
        <a:lstStyle/>
        <a:p>
          <a:endParaRPr lang="es-ES"/>
        </a:p>
      </dgm:t>
    </dgm:pt>
    <dgm:pt modelId="{30420E80-140C-46FB-A557-C11338DDE23D}" type="sibTrans" cxnId="{8C77D903-BB0B-4FC7-ABCA-9E9C6E14FC93}">
      <dgm:prSet/>
      <dgm:spPr/>
      <dgm:t>
        <a:bodyPr/>
        <a:lstStyle/>
        <a:p>
          <a:endParaRPr lang="es-ES"/>
        </a:p>
      </dgm:t>
    </dgm:pt>
    <dgm:pt modelId="{1831755F-DB4B-4D4D-AA11-427668F9DE77}">
      <dgm:prSet phldrT="[Text]" custT="1"/>
      <dgm:spPr/>
      <dgm:t>
        <a:bodyPr/>
        <a:lstStyle/>
        <a:p>
          <a:r>
            <a:rPr lang="ca-ES" sz="1800" b="1" dirty="0" smtClean="0">
              <a:solidFill>
                <a:srgbClr val="00827C"/>
              </a:solidFill>
            </a:rPr>
            <a:t>Compromisos de reducció emissions GEH i adaptació al canvi climàtic</a:t>
          </a:r>
          <a:endParaRPr lang="es-ES" sz="1800" b="1" dirty="0">
            <a:solidFill>
              <a:srgbClr val="00827C"/>
            </a:solidFill>
          </a:endParaRPr>
        </a:p>
      </dgm:t>
    </dgm:pt>
    <dgm:pt modelId="{A303EDA0-8F1C-4F0A-B783-CF703F7A9656}" type="parTrans" cxnId="{4CCBD405-5785-4B39-BD1B-4B9E9FC2B957}">
      <dgm:prSet/>
      <dgm:spPr/>
      <dgm:t>
        <a:bodyPr/>
        <a:lstStyle/>
        <a:p>
          <a:endParaRPr lang="es-ES"/>
        </a:p>
      </dgm:t>
    </dgm:pt>
    <dgm:pt modelId="{40780423-FCAA-4BC0-B04D-AA33D31A1F3E}" type="sibTrans" cxnId="{4CCBD405-5785-4B39-BD1B-4B9E9FC2B957}">
      <dgm:prSet/>
      <dgm:spPr/>
      <dgm:t>
        <a:bodyPr/>
        <a:lstStyle/>
        <a:p>
          <a:endParaRPr lang="es-ES"/>
        </a:p>
      </dgm:t>
    </dgm:pt>
    <dgm:pt modelId="{97C3128F-4C3E-42BB-9F9B-6C2B0D3A1AF6}" type="pres">
      <dgm:prSet presAssocID="{CECFAFDB-EE1A-4AAA-9DF6-549477882985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6F7402E-A5AE-4C96-ADF1-999A286D6698}" type="pres">
      <dgm:prSet presAssocID="{CECFAFDB-EE1A-4AAA-9DF6-549477882985}" presName="ellipse" presStyleLbl="trBgShp" presStyleIdx="0" presStyleCnt="1"/>
      <dgm:spPr/>
    </dgm:pt>
    <dgm:pt modelId="{C1818815-4771-4D89-A2CD-09722BB238CD}" type="pres">
      <dgm:prSet presAssocID="{CECFAFDB-EE1A-4AAA-9DF6-549477882985}" presName="arrow1" presStyleLbl="fgShp" presStyleIdx="0" presStyleCnt="1" custLinFactNeighborY="-23188"/>
      <dgm:spPr/>
    </dgm:pt>
    <dgm:pt modelId="{0A68578B-C153-4FDB-862D-7F48699E9737}" type="pres">
      <dgm:prSet presAssocID="{CECFAFDB-EE1A-4AAA-9DF6-549477882985}" presName="rectangle" presStyleLbl="revTx" presStyleIdx="0" presStyleCnt="1" custScaleX="206245" custLinFactNeighborY="-2699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E9092E2-15CC-4C35-9135-82D0490CC48A}" type="pres">
      <dgm:prSet presAssocID="{539290FD-A7AB-4DF5-8573-95D2B9B53748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3D3ED4-560F-4538-83AE-401D5AF07776}" type="pres">
      <dgm:prSet presAssocID="{BF298012-7639-4070-822D-66B174A0BCDD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54BCD9-FE0C-44D5-BB8F-471CAA2A9158}" type="pres">
      <dgm:prSet presAssocID="{1831755F-DB4B-4D4D-AA11-427668F9DE77}" presName="item3" presStyleLbl="node1" presStyleIdx="2" presStyleCnt="3" custLinFactNeighborX="-2265" custLinFactNeighborY="-18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FB14B9-09B3-429D-966B-AC884B80E7B1}" type="pres">
      <dgm:prSet presAssocID="{CECFAFDB-EE1A-4AAA-9DF6-549477882985}" presName="funnel" presStyleLbl="trAlignAcc1" presStyleIdx="0" presStyleCnt="1" custLinFactNeighborX="-192" custLinFactNeighborY="-893"/>
      <dgm:spPr/>
      <dgm:t>
        <a:bodyPr/>
        <a:lstStyle/>
        <a:p>
          <a:endParaRPr lang="es-ES"/>
        </a:p>
      </dgm:t>
    </dgm:pt>
  </dgm:ptLst>
  <dgm:cxnLst>
    <dgm:cxn modelId="{1CC7EFA3-0AF4-46DE-BC8F-9CD30DB9CD28}" type="presOf" srcId="{BF298012-7639-4070-822D-66B174A0BCDD}" destId="{2E9092E2-15CC-4C35-9135-82D0490CC48A}" srcOrd="0" destOrd="0" presId="urn:microsoft.com/office/officeart/2005/8/layout/funnel1"/>
    <dgm:cxn modelId="{B3C07313-7449-4951-80E2-527EE381151E}" srcId="{CECFAFDB-EE1A-4AAA-9DF6-549477882985}" destId="{539290FD-A7AB-4DF5-8573-95D2B9B53748}" srcOrd="1" destOrd="0" parTransId="{2D75CC5E-2D99-4012-8300-B30093F7059E}" sibTransId="{64E0E495-9569-48E1-80E9-75791E4E2C2A}"/>
    <dgm:cxn modelId="{8C77D903-BB0B-4FC7-ABCA-9E9C6E14FC93}" srcId="{CECFAFDB-EE1A-4AAA-9DF6-549477882985}" destId="{BF298012-7639-4070-822D-66B174A0BCDD}" srcOrd="2" destOrd="0" parTransId="{07C3F645-FB6F-4E80-B097-1807F798045B}" sibTransId="{30420E80-140C-46FB-A557-C11338DDE23D}"/>
    <dgm:cxn modelId="{E1D4D2CC-8283-46C8-ADB1-8E7D731D8126}" type="presOf" srcId="{539290FD-A7AB-4DF5-8573-95D2B9B53748}" destId="{6F3D3ED4-560F-4538-83AE-401D5AF07776}" srcOrd="0" destOrd="0" presId="urn:microsoft.com/office/officeart/2005/8/layout/funnel1"/>
    <dgm:cxn modelId="{4CCBD405-5785-4B39-BD1B-4B9E9FC2B957}" srcId="{CECFAFDB-EE1A-4AAA-9DF6-549477882985}" destId="{1831755F-DB4B-4D4D-AA11-427668F9DE77}" srcOrd="3" destOrd="0" parTransId="{A303EDA0-8F1C-4F0A-B783-CF703F7A9656}" sibTransId="{40780423-FCAA-4BC0-B04D-AA33D31A1F3E}"/>
    <dgm:cxn modelId="{150EBD70-3AB4-4887-98B2-870C03495D9E}" srcId="{CECFAFDB-EE1A-4AAA-9DF6-549477882985}" destId="{10E0D71E-27B2-42B3-924C-B230484610FC}" srcOrd="0" destOrd="0" parTransId="{C17986DB-4B21-4E37-AD94-F99D954833BB}" sibTransId="{FD511F12-3012-4CBE-ACF5-E7EEAF77B987}"/>
    <dgm:cxn modelId="{94B3F4A4-A436-4D3B-B1CC-BDCF523871CB}" type="presOf" srcId="{1831755F-DB4B-4D4D-AA11-427668F9DE77}" destId="{0A68578B-C153-4FDB-862D-7F48699E9737}" srcOrd="0" destOrd="0" presId="urn:microsoft.com/office/officeart/2005/8/layout/funnel1"/>
    <dgm:cxn modelId="{EC5C1A7C-8641-45BE-8E1E-084A449A7BC5}" type="presOf" srcId="{10E0D71E-27B2-42B3-924C-B230484610FC}" destId="{EB54BCD9-FE0C-44D5-BB8F-471CAA2A9158}" srcOrd="0" destOrd="0" presId="urn:microsoft.com/office/officeart/2005/8/layout/funnel1"/>
    <dgm:cxn modelId="{F03E9D0A-7C86-433A-8786-4D8A719FEDE4}" type="presOf" srcId="{CECFAFDB-EE1A-4AAA-9DF6-549477882985}" destId="{97C3128F-4C3E-42BB-9F9B-6C2B0D3A1AF6}" srcOrd="0" destOrd="0" presId="urn:microsoft.com/office/officeart/2005/8/layout/funnel1"/>
    <dgm:cxn modelId="{8B9F6A4E-5553-4BB8-B0F5-2343433B4121}" type="presParOf" srcId="{97C3128F-4C3E-42BB-9F9B-6C2B0D3A1AF6}" destId="{56F7402E-A5AE-4C96-ADF1-999A286D6698}" srcOrd="0" destOrd="0" presId="urn:microsoft.com/office/officeart/2005/8/layout/funnel1"/>
    <dgm:cxn modelId="{45254EDD-FB5B-4B58-9514-C54DE4288DBB}" type="presParOf" srcId="{97C3128F-4C3E-42BB-9F9B-6C2B0D3A1AF6}" destId="{C1818815-4771-4D89-A2CD-09722BB238CD}" srcOrd="1" destOrd="0" presId="urn:microsoft.com/office/officeart/2005/8/layout/funnel1"/>
    <dgm:cxn modelId="{8E8EF472-DC46-454D-A977-B35FED9E3C35}" type="presParOf" srcId="{97C3128F-4C3E-42BB-9F9B-6C2B0D3A1AF6}" destId="{0A68578B-C153-4FDB-862D-7F48699E9737}" srcOrd="2" destOrd="0" presId="urn:microsoft.com/office/officeart/2005/8/layout/funnel1"/>
    <dgm:cxn modelId="{E538326A-2C52-409F-A5D8-27B2701BCF94}" type="presParOf" srcId="{97C3128F-4C3E-42BB-9F9B-6C2B0D3A1AF6}" destId="{2E9092E2-15CC-4C35-9135-82D0490CC48A}" srcOrd="3" destOrd="0" presId="urn:microsoft.com/office/officeart/2005/8/layout/funnel1"/>
    <dgm:cxn modelId="{95FF3267-5B66-457F-A318-079B97004884}" type="presParOf" srcId="{97C3128F-4C3E-42BB-9F9B-6C2B0D3A1AF6}" destId="{6F3D3ED4-560F-4538-83AE-401D5AF07776}" srcOrd="4" destOrd="0" presId="urn:microsoft.com/office/officeart/2005/8/layout/funnel1"/>
    <dgm:cxn modelId="{C4C6D30C-15ED-491C-9F8F-03FB42DD2F46}" type="presParOf" srcId="{97C3128F-4C3E-42BB-9F9B-6C2B0D3A1AF6}" destId="{EB54BCD9-FE0C-44D5-BB8F-471CAA2A9158}" srcOrd="5" destOrd="0" presId="urn:microsoft.com/office/officeart/2005/8/layout/funnel1"/>
    <dgm:cxn modelId="{E003E03D-610F-4FCA-B704-CAA5337C45FB}" type="presParOf" srcId="{97C3128F-4C3E-42BB-9F9B-6C2B0D3A1AF6}" destId="{3EFB14B9-09B3-429D-966B-AC884B80E7B1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6265C3-F911-43A0-918C-0041E09169AD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A596D8B-AEAA-4AE9-B488-18948A474822}">
      <dgm:prSet phldrT="[Texto]" custT="1"/>
      <dgm:spPr/>
      <dgm:t>
        <a:bodyPr/>
        <a:lstStyle/>
        <a:p>
          <a:r>
            <a:rPr kumimoji="0" lang="ca-ES" sz="1800" b="0" i="0" u="none" strike="noStrike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Gestors energètics</a:t>
          </a:r>
          <a:r>
            <a:rPr kumimoji="0" lang="ca-ES" sz="1800" b="0" i="0" u="none" strike="noStrike" cap="none" spc="0" normalizeH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endParaRPr lang="es-ES" sz="1800" dirty="0">
            <a:solidFill>
              <a:srgbClr val="00827C"/>
            </a:solidFill>
          </a:endParaRPr>
        </a:p>
      </dgm:t>
    </dgm:pt>
    <dgm:pt modelId="{D178BBEC-D150-4A32-8E6F-80C84056332F}" type="parTrans" cxnId="{4D1568BA-1C0C-4C5C-909C-43D72029BBED}">
      <dgm:prSet/>
      <dgm:spPr/>
      <dgm:t>
        <a:bodyPr/>
        <a:lstStyle/>
        <a:p>
          <a:endParaRPr lang="es-ES" sz="2400"/>
        </a:p>
      </dgm:t>
    </dgm:pt>
    <dgm:pt modelId="{E5395769-0AFA-45EF-94E1-1350BE235CF8}" type="sibTrans" cxnId="{4D1568BA-1C0C-4C5C-909C-43D72029BBED}">
      <dgm:prSet/>
      <dgm:spPr>
        <a:solidFill>
          <a:srgbClr val="F4D72C"/>
        </a:solidFill>
        <a:ln>
          <a:solidFill>
            <a:srgbClr val="F4D72C"/>
          </a:solidFill>
        </a:ln>
      </dgm:spPr>
      <dgm:t>
        <a:bodyPr/>
        <a:lstStyle/>
        <a:p>
          <a:endParaRPr lang="es-ES" sz="2400"/>
        </a:p>
      </dgm:t>
    </dgm:pt>
    <dgm:pt modelId="{37A2C26A-BE08-4AC3-92BE-2F86715A742D}">
      <dgm:prSet phldrT="[Texto]" custT="1"/>
      <dgm:spPr/>
      <dgm:t>
        <a:bodyPr/>
        <a:lstStyle/>
        <a:p>
          <a:r>
            <a:rPr kumimoji="0" lang="ca-ES" sz="1800" b="0" i="0" u="none" strike="noStrike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Govern</a:t>
          </a:r>
          <a:endParaRPr lang="es-ES" sz="1800" dirty="0">
            <a:solidFill>
              <a:srgbClr val="00827C"/>
            </a:solidFill>
          </a:endParaRPr>
        </a:p>
      </dgm:t>
    </dgm:pt>
    <dgm:pt modelId="{F89F46EE-11D5-4EB3-8306-39ACC53D67F2}" type="parTrans" cxnId="{6872DA0F-FF9D-4A35-9D28-E91B0EF2799A}">
      <dgm:prSet/>
      <dgm:spPr/>
      <dgm:t>
        <a:bodyPr/>
        <a:lstStyle/>
        <a:p>
          <a:endParaRPr lang="es-ES" sz="2400"/>
        </a:p>
      </dgm:t>
    </dgm:pt>
    <dgm:pt modelId="{1801EA88-E360-42C8-91E0-E1013F0F934A}" type="sibTrans" cxnId="{6872DA0F-FF9D-4A35-9D28-E91B0EF2799A}">
      <dgm:prSet/>
      <dgm:spPr>
        <a:solidFill>
          <a:srgbClr val="F4D72C"/>
        </a:solidFill>
        <a:ln>
          <a:solidFill>
            <a:srgbClr val="F4D72C"/>
          </a:solidFill>
        </a:ln>
      </dgm:spPr>
      <dgm:t>
        <a:bodyPr/>
        <a:lstStyle/>
        <a:p>
          <a:endParaRPr lang="es-ES" sz="2400"/>
        </a:p>
      </dgm:t>
    </dgm:pt>
    <dgm:pt modelId="{E545BA4F-674A-4EC5-900F-80BD5540CC28}">
      <dgm:prSet phldrT="[Texto]" custT="1"/>
      <dgm:spPr/>
      <dgm:t>
        <a:bodyPr/>
        <a:lstStyle/>
        <a:p>
          <a:r>
            <a:rPr kumimoji="0" lang="ca-ES" sz="1800" b="0" i="0" u="none" strike="noStrike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Consells insulars</a:t>
          </a:r>
          <a:endParaRPr lang="es-ES" sz="1800" dirty="0">
            <a:solidFill>
              <a:srgbClr val="00827C"/>
            </a:solidFill>
          </a:endParaRPr>
        </a:p>
      </dgm:t>
    </dgm:pt>
    <dgm:pt modelId="{60932D0A-234F-4BDD-81CD-2FA61BE3230C}" type="sibTrans" cxnId="{563DBD0D-EA1F-4A7E-9308-33AB24090C94}">
      <dgm:prSet/>
      <dgm:spPr>
        <a:solidFill>
          <a:srgbClr val="F4D72C"/>
        </a:solidFill>
        <a:ln>
          <a:noFill/>
        </a:ln>
      </dgm:spPr>
      <dgm:t>
        <a:bodyPr/>
        <a:lstStyle/>
        <a:p>
          <a:endParaRPr lang="es-ES" sz="2400"/>
        </a:p>
      </dgm:t>
    </dgm:pt>
    <dgm:pt modelId="{25FA66BF-8268-44A5-A3E8-BC1251924524}" type="parTrans" cxnId="{563DBD0D-EA1F-4A7E-9308-33AB24090C94}">
      <dgm:prSet/>
      <dgm:spPr/>
      <dgm:t>
        <a:bodyPr/>
        <a:lstStyle/>
        <a:p>
          <a:endParaRPr lang="es-ES" sz="2400"/>
        </a:p>
      </dgm:t>
    </dgm:pt>
    <dgm:pt modelId="{C43D0F4C-3488-46A8-A3FA-41C765111EFF}" type="pres">
      <dgm:prSet presAssocID="{E86265C3-F911-43A0-918C-0041E09169A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4CD7108-BF27-4A65-87EC-81BE6392A4ED}" type="pres">
      <dgm:prSet presAssocID="{E545BA4F-674A-4EC5-900F-80BD5540CC28}" presName="dummy" presStyleCnt="0"/>
      <dgm:spPr/>
    </dgm:pt>
    <dgm:pt modelId="{1FE232CE-A6E1-44F9-8137-45A947A61961}" type="pres">
      <dgm:prSet presAssocID="{E545BA4F-674A-4EC5-900F-80BD5540CC28}" presName="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E0B21CB-FB28-43D0-B2CA-05A242588B66}" type="pres">
      <dgm:prSet presAssocID="{60932D0A-234F-4BDD-81CD-2FA61BE3230C}" presName="sibTrans" presStyleLbl="node1" presStyleIdx="0" presStyleCnt="3"/>
      <dgm:spPr/>
      <dgm:t>
        <a:bodyPr/>
        <a:lstStyle/>
        <a:p>
          <a:endParaRPr lang="es-ES"/>
        </a:p>
      </dgm:t>
    </dgm:pt>
    <dgm:pt modelId="{D0AB54B9-19DD-4F7F-9B1C-0DD84FDBCA7F}" type="pres">
      <dgm:prSet presAssocID="{EA596D8B-AEAA-4AE9-B488-18948A474822}" presName="dummy" presStyleCnt="0"/>
      <dgm:spPr/>
    </dgm:pt>
    <dgm:pt modelId="{DAA15000-0F4B-44A8-8344-AD030AE8020A}" type="pres">
      <dgm:prSet presAssocID="{EA596D8B-AEAA-4AE9-B488-18948A474822}" presName="node" presStyleLbl="revTx" presStyleIdx="1" presStyleCnt="3" custScaleX="12880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F013BEE-DA25-44F3-868E-94F053908067}" type="pres">
      <dgm:prSet presAssocID="{E5395769-0AFA-45EF-94E1-1350BE235CF8}" presName="sibTrans" presStyleLbl="node1" presStyleIdx="1" presStyleCnt="3" custLinFactNeighborY="-3178"/>
      <dgm:spPr/>
      <dgm:t>
        <a:bodyPr/>
        <a:lstStyle/>
        <a:p>
          <a:endParaRPr lang="es-ES"/>
        </a:p>
      </dgm:t>
    </dgm:pt>
    <dgm:pt modelId="{3DD11486-5A96-4B83-BDC3-7BA7EBE04FE4}" type="pres">
      <dgm:prSet presAssocID="{37A2C26A-BE08-4AC3-92BE-2F86715A742D}" presName="dummy" presStyleCnt="0"/>
      <dgm:spPr/>
    </dgm:pt>
    <dgm:pt modelId="{29A7B18B-7AB4-4F51-B5CD-7EE772F9D282}" type="pres">
      <dgm:prSet presAssocID="{37A2C26A-BE08-4AC3-92BE-2F86715A742D}" presName="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93448C-095F-4791-BD50-E8ED5A230E32}" type="pres">
      <dgm:prSet presAssocID="{1801EA88-E360-42C8-91E0-E1013F0F934A}" presName="sibTrans" presStyleLbl="node1" presStyleIdx="2" presStyleCnt="3"/>
      <dgm:spPr/>
      <dgm:t>
        <a:bodyPr/>
        <a:lstStyle/>
        <a:p>
          <a:endParaRPr lang="es-ES"/>
        </a:p>
      </dgm:t>
    </dgm:pt>
  </dgm:ptLst>
  <dgm:cxnLst>
    <dgm:cxn modelId="{8C9671A7-3C3E-41E0-A462-B5644D2D9D59}" type="presOf" srcId="{E5395769-0AFA-45EF-94E1-1350BE235CF8}" destId="{0F013BEE-DA25-44F3-868E-94F053908067}" srcOrd="0" destOrd="0" presId="urn:microsoft.com/office/officeart/2005/8/layout/cycle1"/>
    <dgm:cxn modelId="{563DBD0D-EA1F-4A7E-9308-33AB24090C94}" srcId="{E86265C3-F911-43A0-918C-0041E09169AD}" destId="{E545BA4F-674A-4EC5-900F-80BD5540CC28}" srcOrd="0" destOrd="0" parTransId="{25FA66BF-8268-44A5-A3E8-BC1251924524}" sibTransId="{60932D0A-234F-4BDD-81CD-2FA61BE3230C}"/>
    <dgm:cxn modelId="{4D1568BA-1C0C-4C5C-909C-43D72029BBED}" srcId="{E86265C3-F911-43A0-918C-0041E09169AD}" destId="{EA596D8B-AEAA-4AE9-B488-18948A474822}" srcOrd="1" destOrd="0" parTransId="{D178BBEC-D150-4A32-8E6F-80C84056332F}" sibTransId="{E5395769-0AFA-45EF-94E1-1350BE235CF8}"/>
    <dgm:cxn modelId="{AC0B4560-1BD8-4E47-B030-9FF132CE4E18}" type="presOf" srcId="{60932D0A-234F-4BDD-81CD-2FA61BE3230C}" destId="{BE0B21CB-FB28-43D0-B2CA-05A242588B66}" srcOrd="0" destOrd="0" presId="urn:microsoft.com/office/officeart/2005/8/layout/cycle1"/>
    <dgm:cxn modelId="{DD86D138-DD6B-4418-951D-B67595872188}" type="presOf" srcId="{37A2C26A-BE08-4AC3-92BE-2F86715A742D}" destId="{29A7B18B-7AB4-4F51-B5CD-7EE772F9D282}" srcOrd="0" destOrd="0" presId="urn:microsoft.com/office/officeart/2005/8/layout/cycle1"/>
    <dgm:cxn modelId="{DEA786D5-C2D3-41ED-960A-0E77123AFFCC}" type="presOf" srcId="{E86265C3-F911-43A0-918C-0041E09169AD}" destId="{C43D0F4C-3488-46A8-A3FA-41C765111EFF}" srcOrd="0" destOrd="0" presId="urn:microsoft.com/office/officeart/2005/8/layout/cycle1"/>
    <dgm:cxn modelId="{3E00AACA-9212-4547-AD0C-92434E061087}" type="presOf" srcId="{E545BA4F-674A-4EC5-900F-80BD5540CC28}" destId="{1FE232CE-A6E1-44F9-8137-45A947A61961}" srcOrd="0" destOrd="0" presId="urn:microsoft.com/office/officeart/2005/8/layout/cycle1"/>
    <dgm:cxn modelId="{6872DA0F-FF9D-4A35-9D28-E91B0EF2799A}" srcId="{E86265C3-F911-43A0-918C-0041E09169AD}" destId="{37A2C26A-BE08-4AC3-92BE-2F86715A742D}" srcOrd="2" destOrd="0" parTransId="{F89F46EE-11D5-4EB3-8306-39ACC53D67F2}" sibTransId="{1801EA88-E360-42C8-91E0-E1013F0F934A}"/>
    <dgm:cxn modelId="{2522904D-3623-49A8-B1E2-69A252ECC2CD}" type="presOf" srcId="{EA596D8B-AEAA-4AE9-B488-18948A474822}" destId="{DAA15000-0F4B-44A8-8344-AD030AE8020A}" srcOrd="0" destOrd="0" presId="urn:microsoft.com/office/officeart/2005/8/layout/cycle1"/>
    <dgm:cxn modelId="{1C9E4E19-7955-47BF-A14E-70B48B09795F}" type="presOf" srcId="{1801EA88-E360-42C8-91E0-E1013F0F934A}" destId="{E993448C-095F-4791-BD50-E8ED5A230E32}" srcOrd="0" destOrd="0" presId="urn:microsoft.com/office/officeart/2005/8/layout/cycle1"/>
    <dgm:cxn modelId="{FBD8A302-0E14-4891-9B8F-26B722BC97DA}" type="presParOf" srcId="{C43D0F4C-3488-46A8-A3FA-41C765111EFF}" destId="{D4CD7108-BF27-4A65-87EC-81BE6392A4ED}" srcOrd="0" destOrd="0" presId="urn:microsoft.com/office/officeart/2005/8/layout/cycle1"/>
    <dgm:cxn modelId="{254AFA2E-0B78-49D3-A9BD-AEB127155ECB}" type="presParOf" srcId="{C43D0F4C-3488-46A8-A3FA-41C765111EFF}" destId="{1FE232CE-A6E1-44F9-8137-45A947A61961}" srcOrd="1" destOrd="0" presId="urn:microsoft.com/office/officeart/2005/8/layout/cycle1"/>
    <dgm:cxn modelId="{02AD1A34-5C8E-4A54-BE60-1E958F62198B}" type="presParOf" srcId="{C43D0F4C-3488-46A8-A3FA-41C765111EFF}" destId="{BE0B21CB-FB28-43D0-B2CA-05A242588B66}" srcOrd="2" destOrd="0" presId="urn:microsoft.com/office/officeart/2005/8/layout/cycle1"/>
    <dgm:cxn modelId="{94780F1B-8DE9-4525-8A4E-50B9FE433068}" type="presParOf" srcId="{C43D0F4C-3488-46A8-A3FA-41C765111EFF}" destId="{D0AB54B9-19DD-4F7F-9B1C-0DD84FDBCA7F}" srcOrd="3" destOrd="0" presId="urn:microsoft.com/office/officeart/2005/8/layout/cycle1"/>
    <dgm:cxn modelId="{E4F51E81-2975-446A-B66F-F496C6419CAA}" type="presParOf" srcId="{C43D0F4C-3488-46A8-A3FA-41C765111EFF}" destId="{DAA15000-0F4B-44A8-8344-AD030AE8020A}" srcOrd="4" destOrd="0" presId="urn:microsoft.com/office/officeart/2005/8/layout/cycle1"/>
    <dgm:cxn modelId="{A9EF3B64-157D-4BE7-A961-A0E851CDDD56}" type="presParOf" srcId="{C43D0F4C-3488-46A8-A3FA-41C765111EFF}" destId="{0F013BEE-DA25-44F3-868E-94F053908067}" srcOrd="5" destOrd="0" presId="urn:microsoft.com/office/officeart/2005/8/layout/cycle1"/>
    <dgm:cxn modelId="{84B0C2EC-A113-499A-A35C-DE75319F4B1E}" type="presParOf" srcId="{C43D0F4C-3488-46A8-A3FA-41C765111EFF}" destId="{3DD11486-5A96-4B83-BDC3-7BA7EBE04FE4}" srcOrd="6" destOrd="0" presId="urn:microsoft.com/office/officeart/2005/8/layout/cycle1"/>
    <dgm:cxn modelId="{B64A5094-2B8D-4356-A7DA-267581CE3793}" type="presParOf" srcId="{C43D0F4C-3488-46A8-A3FA-41C765111EFF}" destId="{29A7B18B-7AB4-4F51-B5CD-7EE772F9D282}" srcOrd="7" destOrd="0" presId="urn:microsoft.com/office/officeart/2005/8/layout/cycle1"/>
    <dgm:cxn modelId="{9A805895-0922-4746-98A2-4AFF59B41DC7}" type="presParOf" srcId="{C43D0F4C-3488-46A8-A3FA-41C765111EFF}" destId="{E993448C-095F-4791-BD50-E8ED5A230E32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86265C3-F911-43A0-918C-0041E09169AD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A596D8B-AEAA-4AE9-B488-18948A474822}">
      <dgm:prSet phldrT="[Texto]"/>
      <dgm:spPr/>
      <dgm:t>
        <a:bodyPr/>
        <a:lstStyle/>
        <a:p>
          <a:r>
            <a:rPr kumimoji="0" lang="ca-ES" b="0" i="0" u="none" strike="noStrike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Gestors energètics</a:t>
          </a:r>
          <a:r>
            <a:rPr kumimoji="0" lang="ca-ES" b="0" i="0" u="none" strike="noStrike" cap="none" spc="0" normalizeH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endParaRPr lang="es-ES" dirty="0">
            <a:solidFill>
              <a:srgbClr val="00827C"/>
            </a:solidFill>
          </a:endParaRPr>
        </a:p>
      </dgm:t>
    </dgm:pt>
    <dgm:pt modelId="{D178BBEC-D150-4A32-8E6F-80C84056332F}" type="parTrans" cxnId="{4D1568BA-1C0C-4C5C-909C-43D72029BBED}">
      <dgm:prSet/>
      <dgm:spPr/>
      <dgm:t>
        <a:bodyPr/>
        <a:lstStyle/>
        <a:p>
          <a:endParaRPr lang="es-ES"/>
        </a:p>
      </dgm:t>
    </dgm:pt>
    <dgm:pt modelId="{E5395769-0AFA-45EF-94E1-1350BE235CF8}" type="sibTrans" cxnId="{4D1568BA-1C0C-4C5C-909C-43D72029BBED}">
      <dgm:prSet/>
      <dgm:spPr>
        <a:solidFill>
          <a:srgbClr val="F4D72C"/>
        </a:solidFill>
      </dgm:spPr>
      <dgm:t>
        <a:bodyPr/>
        <a:lstStyle/>
        <a:p>
          <a:endParaRPr lang="es-ES"/>
        </a:p>
      </dgm:t>
    </dgm:pt>
    <dgm:pt modelId="{37A2C26A-BE08-4AC3-92BE-2F86715A742D}">
      <dgm:prSet phldrT="[Texto]"/>
      <dgm:spPr/>
      <dgm:t>
        <a:bodyPr/>
        <a:lstStyle/>
        <a:p>
          <a:r>
            <a:rPr kumimoji="0" lang="ca-ES" b="0" i="0" u="none" strike="noStrike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Govern</a:t>
          </a:r>
          <a:endParaRPr lang="es-ES" dirty="0">
            <a:solidFill>
              <a:srgbClr val="00827C"/>
            </a:solidFill>
          </a:endParaRPr>
        </a:p>
      </dgm:t>
    </dgm:pt>
    <dgm:pt modelId="{F89F46EE-11D5-4EB3-8306-39ACC53D67F2}" type="parTrans" cxnId="{6872DA0F-FF9D-4A35-9D28-E91B0EF2799A}">
      <dgm:prSet/>
      <dgm:spPr/>
      <dgm:t>
        <a:bodyPr/>
        <a:lstStyle/>
        <a:p>
          <a:endParaRPr lang="es-ES"/>
        </a:p>
      </dgm:t>
    </dgm:pt>
    <dgm:pt modelId="{1801EA88-E360-42C8-91E0-E1013F0F934A}" type="sibTrans" cxnId="{6872DA0F-FF9D-4A35-9D28-E91B0EF2799A}">
      <dgm:prSet/>
      <dgm:spPr>
        <a:solidFill>
          <a:srgbClr val="F4D72C"/>
        </a:solidFill>
      </dgm:spPr>
      <dgm:t>
        <a:bodyPr/>
        <a:lstStyle/>
        <a:p>
          <a:endParaRPr lang="es-ES"/>
        </a:p>
      </dgm:t>
    </dgm:pt>
    <dgm:pt modelId="{C43D0F4C-3488-46A8-A3FA-41C765111EFF}" type="pres">
      <dgm:prSet presAssocID="{E86265C3-F911-43A0-918C-0041E09169A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0AB54B9-19DD-4F7F-9B1C-0DD84FDBCA7F}" type="pres">
      <dgm:prSet presAssocID="{EA596D8B-AEAA-4AE9-B488-18948A474822}" presName="dummy" presStyleCnt="0"/>
      <dgm:spPr/>
    </dgm:pt>
    <dgm:pt modelId="{DAA15000-0F4B-44A8-8344-AD030AE8020A}" type="pres">
      <dgm:prSet presAssocID="{EA596D8B-AEAA-4AE9-B488-18948A474822}" presName="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F013BEE-DA25-44F3-868E-94F053908067}" type="pres">
      <dgm:prSet presAssocID="{E5395769-0AFA-45EF-94E1-1350BE235CF8}" presName="sibTrans" presStyleLbl="node1" presStyleIdx="0" presStyleCnt="2"/>
      <dgm:spPr/>
      <dgm:t>
        <a:bodyPr/>
        <a:lstStyle/>
        <a:p>
          <a:endParaRPr lang="es-ES"/>
        </a:p>
      </dgm:t>
    </dgm:pt>
    <dgm:pt modelId="{3DD11486-5A96-4B83-BDC3-7BA7EBE04FE4}" type="pres">
      <dgm:prSet presAssocID="{37A2C26A-BE08-4AC3-92BE-2F86715A742D}" presName="dummy" presStyleCnt="0"/>
      <dgm:spPr/>
    </dgm:pt>
    <dgm:pt modelId="{29A7B18B-7AB4-4F51-B5CD-7EE772F9D282}" type="pres">
      <dgm:prSet presAssocID="{37A2C26A-BE08-4AC3-92BE-2F86715A742D}" presName="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93448C-095F-4791-BD50-E8ED5A230E32}" type="pres">
      <dgm:prSet presAssocID="{1801EA88-E360-42C8-91E0-E1013F0F934A}" presName="sibTrans" presStyleLbl="node1" presStyleIdx="1" presStyleCnt="2"/>
      <dgm:spPr/>
      <dgm:t>
        <a:bodyPr/>
        <a:lstStyle/>
        <a:p>
          <a:endParaRPr lang="es-ES"/>
        </a:p>
      </dgm:t>
    </dgm:pt>
  </dgm:ptLst>
  <dgm:cxnLst>
    <dgm:cxn modelId="{CD7BA626-F01F-41F4-A3E4-EA0D90344C73}" type="presOf" srcId="{EA596D8B-AEAA-4AE9-B488-18948A474822}" destId="{DAA15000-0F4B-44A8-8344-AD030AE8020A}" srcOrd="0" destOrd="0" presId="urn:microsoft.com/office/officeart/2005/8/layout/cycle1"/>
    <dgm:cxn modelId="{4D1568BA-1C0C-4C5C-909C-43D72029BBED}" srcId="{E86265C3-F911-43A0-918C-0041E09169AD}" destId="{EA596D8B-AEAA-4AE9-B488-18948A474822}" srcOrd="0" destOrd="0" parTransId="{D178BBEC-D150-4A32-8E6F-80C84056332F}" sibTransId="{E5395769-0AFA-45EF-94E1-1350BE235CF8}"/>
    <dgm:cxn modelId="{943937BF-A9F9-4F28-8717-172D8B7CF707}" type="presOf" srcId="{E5395769-0AFA-45EF-94E1-1350BE235CF8}" destId="{0F013BEE-DA25-44F3-868E-94F053908067}" srcOrd="0" destOrd="0" presId="urn:microsoft.com/office/officeart/2005/8/layout/cycle1"/>
    <dgm:cxn modelId="{FAD21FB7-155D-49B8-A766-F608DFD066E4}" type="presOf" srcId="{E86265C3-F911-43A0-918C-0041E09169AD}" destId="{C43D0F4C-3488-46A8-A3FA-41C765111EFF}" srcOrd="0" destOrd="0" presId="urn:microsoft.com/office/officeart/2005/8/layout/cycle1"/>
    <dgm:cxn modelId="{E82869FE-26F7-4883-944D-8B536CD601E4}" type="presOf" srcId="{1801EA88-E360-42C8-91E0-E1013F0F934A}" destId="{E993448C-095F-4791-BD50-E8ED5A230E32}" srcOrd="0" destOrd="0" presId="urn:microsoft.com/office/officeart/2005/8/layout/cycle1"/>
    <dgm:cxn modelId="{6872DA0F-FF9D-4A35-9D28-E91B0EF2799A}" srcId="{E86265C3-F911-43A0-918C-0041E09169AD}" destId="{37A2C26A-BE08-4AC3-92BE-2F86715A742D}" srcOrd="1" destOrd="0" parTransId="{F89F46EE-11D5-4EB3-8306-39ACC53D67F2}" sibTransId="{1801EA88-E360-42C8-91E0-E1013F0F934A}"/>
    <dgm:cxn modelId="{A26CD901-9169-47CA-A716-C81F4B9C7FDE}" type="presOf" srcId="{37A2C26A-BE08-4AC3-92BE-2F86715A742D}" destId="{29A7B18B-7AB4-4F51-B5CD-7EE772F9D282}" srcOrd="0" destOrd="0" presId="urn:microsoft.com/office/officeart/2005/8/layout/cycle1"/>
    <dgm:cxn modelId="{92364E9B-BDF7-4011-939B-DC9964E1E0EC}" type="presParOf" srcId="{C43D0F4C-3488-46A8-A3FA-41C765111EFF}" destId="{D0AB54B9-19DD-4F7F-9B1C-0DD84FDBCA7F}" srcOrd="0" destOrd="0" presId="urn:microsoft.com/office/officeart/2005/8/layout/cycle1"/>
    <dgm:cxn modelId="{66EC9989-01AB-4944-9FF8-34CB4F3251DA}" type="presParOf" srcId="{C43D0F4C-3488-46A8-A3FA-41C765111EFF}" destId="{DAA15000-0F4B-44A8-8344-AD030AE8020A}" srcOrd="1" destOrd="0" presId="urn:microsoft.com/office/officeart/2005/8/layout/cycle1"/>
    <dgm:cxn modelId="{87665834-E98F-4398-AF12-6198712C3F2F}" type="presParOf" srcId="{C43D0F4C-3488-46A8-A3FA-41C765111EFF}" destId="{0F013BEE-DA25-44F3-868E-94F053908067}" srcOrd="2" destOrd="0" presId="urn:microsoft.com/office/officeart/2005/8/layout/cycle1"/>
    <dgm:cxn modelId="{5C690531-9E91-4FC0-B69F-85F2CAFEDEF3}" type="presParOf" srcId="{C43D0F4C-3488-46A8-A3FA-41C765111EFF}" destId="{3DD11486-5A96-4B83-BDC3-7BA7EBE04FE4}" srcOrd="3" destOrd="0" presId="urn:microsoft.com/office/officeart/2005/8/layout/cycle1"/>
    <dgm:cxn modelId="{3FF0CB55-E3D0-4A09-8532-4D1D403DB011}" type="presParOf" srcId="{C43D0F4C-3488-46A8-A3FA-41C765111EFF}" destId="{29A7B18B-7AB4-4F51-B5CD-7EE772F9D282}" srcOrd="4" destOrd="0" presId="urn:microsoft.com/office/officeart/2005/8/layout/cycle1"/>
    <dgm:cxn modelId="{B0365DC2-3318-4F76-8D20-5F74F15E4951}" type="presParOf" srcId="{C43D0F4C-3488-46A8-A3FA-41C765111EFF}" destId="{E993448C-095F-4791-BD50-E8ED5A230E32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F7402E-A5AE-4C96-ADF1-999A286D6698}">
      <dsp:nvSpPr>
        <dsp:cNvPr id="0" name=""/>
        <dsp:cNvSpPr/>
      </dsp:nvSpPr>
      <dsp:spPr>
        <a:xfrm>
          <a:off x="2273053" y="185028"/>
          <a:ext cx="3672106" cy="1275274"/>
        </a:xfrm>
        <a:prstGeom prst="ellipse">
          <a:avLst/>
        </a:prstGeom>
        <a:solidFill>
          <a:schemeClr val="accent3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818815-4771-4D89-A2CD-09722BB238CD}">
      <dsp:nvSpPr>
        <dsp:cNvPr id="0" name=""/>
        <dsp:cNvSpPr/>
      </dsp:nvSpPr>
      <dsp:spPr>
        <a:xfrm>
          <a:off x="3758975" y="3202131"/>
          <a:ext cx="711648" cy="455455"/>
        </a:xfrm>
        <a:prstGeom prst="downArrow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68578B-C153-4FDB-862D-7F48699E9737}">
      <dsp:nvSpPr>
        <dsp:cNvPr id="0" name=""/>
        <dsp:cNvSpPr/>
      </dsp:nvSpPr>
      <dsp:spPr>
        <a:xfrm>
          <a:off x="592224" y="3441566"/>
          <a:ext cx="7045150" cy="8539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800" b="1" kern="1200" dirty="0" smtClean="0">
              <a:solidFill>
                <a:srgbClr val="00827C"/>
              </a:solidFill>
            </a:rPr>
            <a:t>Compromisos de reducció emissions GEH i adaptació al canvi climàtic</a:t>
          </a:r>
          <a:endParaRPr lang="es-ES" sz="1800" b="1" kern="1200" dirty="0">
            <a:solidFill>
              <a:srgbClr val="00827C"/>
            </a:solidFill>
          </a:endParaRPr>
        </a:p>
      </dsp:txBody>
      <dsp:txXfrm>
        <a:off x="592224" y="3441566"/>
        <a:ext cx="7045150" cy="853978"/>
      </dsp:txXfrm>
    </dsp:sp>
    <dsp:sp modelId="{2E9092E2-15CC-4C35-9135-82D0490CC48A}">
      <dsp:nvSpPr>
        <dsp:cNvPr id="0" name=""/>
        <dsp:cNvSpPr/>
      </dsp:nvSpPr>
      <dsp:spPr>
        <a:xfrm>
          <a:off x="3608106" y="1558795"/>
          <a:ext cx="1280967" cy="128096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Àmbit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Ajuntament</a:t>
          </a:r>
          <a:endParaRPr lang="es-ES" sz="1400" kern="1200" dirty="0"/>
        </a:p>
      </dsp:txBody>
      <dsp:txXfrm>
        <a:off x="3608106" y="1558795"/>
        <a:ext cx="1280967" cy="1280967"/>
      </dsp:txXfrm>
    </dsp:sp>
    <dsp:sp modelId="{6F3D3ED4-560F-4538-83AE-401D5AF07776}">
      <dsp:nvSpPr>
        <dsp:cNvPr id="0" name=""/>
        <dsp:cNvSpPr/>
      </dsp:nvSpPr>
      <dsp:spPr>
        <a:xfrm>
          <a:off x="2691502" y="597784"/>
          <a:ext cx="1280967" cy="1280967"/>
        </a:xfrm>
        <a:prstGeom prst="ellipse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smtClean="0"/>
            <a:t>Transport</a:t>
          </a:r>
        </a:p>
      </dsp:txBody>
      <dsp:txXfrm>
        <a:off x="2691502" y="597784"/>
        <a:ext cx="1280967" cy="1280967"/>
      </dsp:txXfrm>
    </dsp:sp>
    <dsp:sp modelId="{EB54BCD9-FE0C-44D5-BB8F-471CAA2A9158}">
      <dsp:nvSpPr>
        <dsp:cNvPr id="0" name=""/>
        <dsp:cNvSpPr/>
      </dsp:nvSpPr>
      <dsp:spPr>
        <a:xfrm>
          <a:off x="3971922" y="285756"/>
          <a:ext cx="1280967" cy="1280967"/>
        </a:xfrm>
        <a:prstGeom prst="ellipse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smtClean="0"/>
            <a:t>Sector residencial i terciari</a:t>
          </a:r>
        </a:p>
      </dsp:txBody>
      <dsp:txXfrm>
        <a:off x="3971922" y="285756"/>
        <a:ext cx="1280967" cy="1280967"/>
      </dsp:txXfrm>
    </dsp:sp>
    <dsp:sp modelId="{3EFB14B9-09B3-429D-966B-AC884B80E7B1}">
      <dsp:nvSpPr>
        <dsp:cNvPr id="0" name=""/>
        <dsp:cNvSpPr/>
      </dsp:nvSpPr>
      <dsp:spPr>
        <a:xfrm>
          <a:off x="2114532" y="0"/>
          <a:ext cx="3985232" cy="3188185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FE232CE-A6E1-44F9-8137-45A947A61961}">
      <dsp:nvSpPr>
        <dsp:cNvPr id="0" name=""/>
        <dsp:cNvSpPr/>
      </dsp:nvSpPr>
      <dsp:spPr>
        <a:xfrm>
          <a:off x="2159655" y="186049"/>
          <a:ext cx="950379" cy="9503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ca-E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Consells insulars</a:t>
          </a:r>
          <a:endParaRPr lang="es-ES" sz="1800" kern="1200" dirty="0">
            <a:solidFill>
              <a:srgbClr val="00827C"/>
            </a:solidFill>
          </a:endParaRPr>
        </a:p>
      </dsp:txBody>
      <dsp:txXfrm>
        <a:off x="2159655" y="186049"/>
        <a:ext cx="950379" cy="950379"/>
      </dsp:txXfrm>
    </dsp:sp>
    <dsp:sp modelId="{BE0B21CB-FB28-43D0-B2CA-05A242588B66}">
      <dsp:nvSpPr>
        <dsp:cNvPr id="0" name=""/>
        <dsp:cNvSpPr/>
      </dsp:nvSpPr>
      <dsp:spPr>
        <a:xfrm>
          <a:off x="713245" y="-623"/>
          <a:ext cx="2245917" cy="2245917"/>
        </a:xfrm>
        <a:prstGeom prst="circularArrow">
          <a:avLst>
            <a:gd name="adj1" fmla="val 8252"/>
            <a:gd name="adj2" fmla="val 576384"/>
            <a:gd name="adj3" fmla="val 2328609"/>
            <a:gd name="adj4" fmla="val 52541"/>
            <a:gd name="adj5" fmla="val 9627"/>
          </a:avLst>
        </a:prstGeom>
        <a:solidFill>
          <a:srgbClr val="F4D72C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A15000-0F4B-44A8-8344-AD030AE8020A}">
      <dsp:nvSpPr>
        <dsp:cNvPr id="0" name=""/>
        <dsp:cNvSpPr/>
      </dsp:nvSpPr>
      <dsp:spPr>
        <a:xfrm>
          <a:off x="1224136" y="1569336"/>
          <a:ext cx="1224135" cy="9503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ca-E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Gestors energètics</a:t>
          </a:r>
          <a:r>
            <a:rPr kumimoji="0" lang="ca-ES" sz="1800" b="0" i="0" u="none" strike="noStrike" kern="1200" cap="none" spc="0" normalizeH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endParaRPr lang="es-ES" sz="1800" kern="1200" dirty="0">
            <a:solidFill>
              <a:srgbClr val="00827C"/>
            </a:solidFill>
          </a:endParaRPr>
        </a:p>
      </dsp:txBody>
      <dsp:txXfrm>
        <a:off x="1224136" y="1569336"/>
        <a:ext cx="1224135" cy="950379"/>
      </dsp:txXfrm>
    </dsp:sp>
    <dsp:sp modelId="{0F013BEE-DA25-44F3-868E-94F053908067}">
      <dsp:nvSpPr>
        <dsp:cNvPr id="0" name=""/>
        <dsp:cNvSpPr/>
      </dsp:nvSpPr>
      <dsp:spPr>
        <a:xfrm>
          <a:off x="713245" y="-71999"/>
          <a:ext cx="2245917" cy="2245917"/>
        </a:xfrm>
        <a:prstGeom prst="circularArrow">
          <a:avLst>
            <a:gd name="adj1" fmla="val 8252"/>
            <a:gd name="adj2" fmla="val 576384"/>
            <a:gd name="adj3" fmla="val 10171075"/>
            <a:gd name="adj4" fmla="val 7895007"/>
            <a:gd name="adj5" fmla="val 9627"/>
          </a:avLst>
        </a:prstGeom>
        <a:solidFill>
          <a:srgbClr val="F4D72C"/>
        </a:solidFill>
        <a:ln w="25400" cap="flat" cmpd="sng" algn="ctr">
          <a:solidFill>
            <a:srgbClr val="F4D72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A7B18B-7AB4-4F51-B5CD-7EE772F9D282}">
      <dsp:nvSpPr>
        <dsp:cNvPr id="0" name=""/>
        <dsp:cNvSpPr/>
      </dsp:nvSpPr>
      <dsp:spPr>
        <a:xfrm>
          <a:off x="562373" y="186049"/>
          <a:ext cx="950379" cy="9503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ca-E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Govern</a:t>
          </a:r>
          <a:endParaRPr lang="es-ES" sz="1800" kern="1200" dirty="0">
            <a:solidFill>
              <a:srgbClr val="00827C"/>
            </a:solidFill>
          </a:endParaRPr>
        </a:p>
      </dsp:txBody>
      <dsp:txXfrm>
        <a:off x="562373" y="186049"/>
        <a:ext cx="950379" cy="950379"/>
      </dsp:txXfrm>
    </dsp:sp>
    <dsp:sp modelId="{E993448C-095F-4791-BD50-E8ED5A230E32}">
      <dsp:nvSpPr>
        <dsp:cNvPr id="0" name=""/>
        <dsp:cNvSpPr/>
      </dsp:nvSpPr>
      <dsp:spPr>
        <a:xfrm>
          <a:off x="713245" y="-623"/>
          <a:ext cx="2245917" cy="2245917"/>
        </a:xfrm>
        <a:prstGeom prst="circularArrow">
          <a:avLst>
            <a:gd name="adj1" fmla="val 8252"/>
            <a:gd name="adj2" fmla="val 576384"/>
            <a:gd name="adj3" fmla="val 16855580"/>
            <a:gd name="adj4" fmla="val 14968036"/>
            <a:gd name="adj5" fmla="val 9627"/>
          </a:avLst>
        </a:prstGeom>
        <a:solidFill>
          <a:srgbClr val="F4D72C"/>
        </a:solidFill>
        <a:ln w="25400" cap="flat" cmpd="sng" algn="ctr">
          <a:solidFill>
            <a:srgbClr val="F4D72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A15000-0F4B-44A8-8344-AD030AE8020A}">
      <dsp:nvSpPr>
        <dsp:cNvPr id="0" name=""/>
        <dsp:cNvSpPr/>
      </dsp:nvSpPr>
      <dsp:spPr>
        <a:xfrm>
          <a:off x="1921368" y="780784"/>
          <a:ext cx="1174735" cy="11747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ca-ES" sz="1900" b="0" i="0" u="none" strike="noStrike" kern="1200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Gestors energètics</a:t>
          </a:r>
          <a:r>
            <a:rPr kumimoji="0" lang="ca-ES" sz="1900" b="0" i="0" u="none" strike="noStrike" kern="1200" cap="none" spc="0" normalizeH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</a:t>
          </a:r>
          <a:endParaRPr lang="es-ES" sz="1900" kern="1200" dirty="0">
            <a:solidFill>
              <a:srgbClr val="00827C"/>
            </a:solidFill>
          </a:endParaRPr>
        </a:p>
      </dsp:txBody>
      <dsp:txXfrm>
        <a:off x="1921368" y="780784"/>
        <a:ext cx="1174735" cy="1174735"/>
      </dsp:txXfrm>
    </dsp:sp>
    <dsp:sp modelId="{0F013BEE-DA25-44F3-868E-94F053908067}">
      <dsp:nvSpPr>
        <dsp:cNvPr id="0" name=""/>
        <dsp:cNvSpPr/>
      </dsp:nvSpPr>
      <dsp:spPr>
        <a:xfrm>
          <a:off x="339444" y="159424"/>
          <a:ext cx="2417455" cy="2417455"/>
        </a:xfrm>
        <a:prstGeom prst="circularArrow">
          <a:avLst>
            <a:gd name="adj1" fmla="val 9476"/>
            <a:gd name="adj2" fmla="val 684318"/>
            <a:gd name="adj3" fmla="val 7853878"/>
            <a:gd name="adj4" fmla="val 2261803"/>
            <a:gd name="adj5" fmla="val 11055"/>
          </a:avLst>
        </a:prstGeom>
        <a:solidFill>
          <a:srgbClr val="F4D72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A7B18B-7AB4-4F51-B5CD-7EE772F9D282}">
      <dsp:nvSpPr>
        <dsp:cNvPr id="0" name=""/>
        <dsp:cNvSpPr/>
      </dsp:nvSpPr>
      <dsp:spPr>
        <a:xfrm>
          <a:off x="239" y="780784"/>
          <a:ext cx="1174735" cy="11747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ca-ES" sz="1900" b="0" i="0" u="none" strike="noStrike" kern="1200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Govern</a:t>
          </a:r>
          <a:endParaRPr lang="es-ES" sz="1900" kern="1200" dirty="0">
            <a:solidFill>
              <a:srgbClr val="00827C"/>
            </a:solidFill>
          </a:endParaRPr>
        </a:p>
      </dsp:txBody>
      <dsp:txXfrm>
        <a:off x="239" y="780784"/>
        <a:ext cx="1174735" cy="1174735"/>
      </dsp:txXfrm>
    </dsp:sp>
    <dsp:sp modelId="{E993448C-095F-4791-BD50-E8ED5A230E32}">
      <dsp:nvSpPr>
        <dsp:cNvPr id="0" name=""/>
        <dsp:cNvSpPr/>
      </dsp:nvSpPr>
      <dsp:spPr>
        <a:xfrm>
          <a:off x="339444" y="159424"/>
          <a:ext cx="2417455" cy="2417455"/>
        </a:xfrm>
        <a:prstGeom prst="circularArrow">
          <a:avLst>
            <a:gd name="adj1" fmla="val 9476"/>
            <a:gd name="adj2" fmla="val 684318"/>
            <a:gd name="adj3" fmla="val 18653878"/>
            <a:gd name="adj4" fmla="val 13061803"/>
            <a:gd name="adj5" fmla="val 11055"/>
          </a:avLst>
        </a:prstGeom>
        <a:solidFill>
          <a:srgbClr val="F4D72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46C9219-4498-4267-BF17-BE4D4BEC080A}" type="datetimeFigureOut">
              <a:rPr lang="en-GB" smtClean="0"/>
              <a:pPr/>
              <a:t>22/04/2021</a:t>
            </a:fld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57A144C9-FE05-4439-AD30-F21453F69483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003968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59937912-104E-4901-8504-434C38B4AA20}" type="datetimeFigureOut">
              <a:rPr lang="es-ES" smtClean="0"/>
              <a:pPr/>
              <a:t>22/04/2021</a:t>
            </a:fld>
            <a:endParaRPr lang="es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s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D33BFC5C-ABEB-4263-A58F-D0A6462E02D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ctodelosalcaldes.eu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a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BFC5C-ABEB-4263-A58F-D0A6462E02DB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ca-ES" dirty="0" smtClean="0"/>
              <a:t>Funcions dels gestors energètics</a:t>
            </a:r>
          </a:p>
          <a:p>
            <a:pPr lvl="1">
              <a:lnSpc>
                <a:spcPct val="120000"/>
              </a:lnSpc>
            </a:pPr>
            <a:endParaRPr lang="ca-ES" sz="1700" dirty="0" smtClean="0"/>
          </a:p>
          <a:p>
            <a:pPr marL="685800" lvl="1" algn="just">
              <a:buFont typeface="Wingdings" panose="05000000000000000000" pitchFamily="2" charset="2"/>
              <a:buChar char="ü"/>
            </a:pPr>
            <a:r>
              <a:rPr lang="ca-ES" sz="1200" dirty="0" smtClean="0"/>
              <a:t>Ser l’encarregat i impulsor principal responsable al seu municipi del Pacte de Batles i Batlesses, i relacionar-se amb l’</a:t>
            </a:r>
            <a:r>
              <a:rPr lang="es-ES" sz="1200" dirty="0" smtClean="0"/>
              <a:t>oficina del Pacte a </a:t>
            </a:r>
            <a:r>
              <a:rPr lang="ca-ES" sz="1200" dirty="0" err="1" smtClean="0"/>
              <a:t>Brusel·les</a:t>
            </a:r>
            <a:r>
              <a:rPr lang="es-ES" sz="1200" dirty="0" smtClean="0"/>
              <a:t>.</a:t>
            </a:r>
          </a:p>
          <a:p>
            <a:pPr lvl="1" algn="just"/>
            <a:endParaRPr lang="es-ES" sz="1200" dirty="0" smtClean="0"/>
          </a:p>
          <a:p>
            <a:pPr marL="685800" lvl="1" algn="just">
              <a:buFont typeface="Wingdings" panose="05000000000000000000" pitchFamily="2" charset="2"/>
              <a:buChar char="ü"/>
            </a:pPr>
            <a:r>
              <a:rPr lang="ca-ES" sz="1200" dirty="0" smtClean="0"/>
              <a:t>Aconseguir les claus d’accés a la pàgina web de </a:t>
            </a:r>
            <a:r>
              <a:rPr lang="ca-ES" sz="1200" dirty="0" err="1" smtClean="0"/>
              <a:t>My</a:t>
            </a:r>
            <a:r>
              <a:rPr lang="ca-ES" sz="1200" dirty="0" smtClean="0"/>
              <a:t> </a:t>
            </a:r>
            <a:r>
              <a:rPr lang="ca-ES" sz="1200" dirty="0" err="1" smtClean="0"/>
              <a:t>Covenant</a:t>
            </a:r>
            <a:r>
              <a:rPr lang="ca-ES" sz="1200" dirty="0" smtClean="0"/>
              <a:t>.</a:t>
            </a:r>
          </a:p>
          <a:p>
            <a:pPr lvl="3" algn="just"/>
            <a:r>
              <a:rPr lang="ca-ES" sz="1200" dirty="0" err="1" smtClean="0">
                <a:hlinkClick r:id="rId3"/>
              </a:rPr>
              <a:t>www.pactodelosalcaldes.eu</a:t>
            </a:r>
            <a:endParaRPr lang="ca-ES" sz="1200" dirty="0" smtClean="0"/>
          </a:p>
          <a:p>
            <a:pPr lvl="1" algn="just"/>
            <a:endParaRPr lang="es-ES" sz="1200" dirty="0" smtClean="0"/>
          </a:p>
          <a:p>
            <a:pPr marL="685800" lvl="1" algn="just">
              <a:buFont typeface="Wingdings" panose="05000000000000000000" pitchFamily="2" charset="2"/>
              <a:buChar char="ü"/>
            </a:pPr>
            <a:r>
              <a:rPr lang="es-ES" sz="1200" dirty="0" smtClean="0"/>
              <a:t>Ha </a:t>
            </a:r>
            <a:r>
              <a:rPr lang="ca-ES" sz="1200" dirty="0" smtClean="0"/>
              <a:t>de</a:t>
            </a:r>
            <a:r>
              <a:rPr lang="es-ES" sz="1200" dirty="0" smtClean="0"/>
              <a:t> ser la persona o </a:t>
            </a:r>
            <a:r>
              <a:rPr lang="ca-ES" sz="1200" dirty="0" smtClean="0"/>
              <a:t>equip</a:t>
            </a:r>
            <a:r>
              <a:rPr lang="es-ES" sz="1200" dirty="0" smtClean="0"/>
              <a:t> </a:t>
            </a:r>
            <a:r>
              <a:rPr lang="ca-ES" sz="1200" dirty="0" smtClean="0"/>
              <a:t>encarregat</a:t>
            </a:r>
            <a:r>
              <a:rPr lang="es-ES" sz="1200" dirty="0" smtClean="0"/>
              <a:t> de posar en </a:t>
            </a:r>
            <a:r>
              <a:rPr lang="ca-ES" sz="1200" dirty="0" smtClean="0"/>
              <a:t>pràctica</a:t>
            </a:r>
            <a:r>
              <a:rPr lang="es-ES" sz="1200" dirty="0" smtClean="0"/>
              <a:t> </a:t>
            </a:r>
            <a:r>
              <a:rPr lang="ca-ES" sz="1200" dirty="0" smtClean="0"/>
              <a:t>l’aplicació</a:t>
            </a:r>
            <a:r>
              <a:rPr lang="es-ES" sz="1200" dirty="0" smtClean="0"/>
              <a:t> del PAESC, </a:t>
            </a:r>
            <a:r>
              <a:rPr lang="ca-ES" sz="1200" dirty="0" smtClean="0"/>
              <a:t>amb</a:t>
            </a:r>
            <a:r>
              <a:rPr lang="es-ES" sz="1200" dirty="0" smtClean="0"/>
              <a:t> el </a:t>
            </a:r>
            <a:r>
              <a:rPr lang="ca-ES" sz="1200" dirty="0" smtClean="0"/>
              <a:t>suport</a:t>
            </a:r>
            <a:r>
              <a:rPr lang="es-ES" sz="1200" dirty="0" smtClean="0"/>
              <a:t> de </a:t>
            </a:r>
            <a:r>
              <a:rPr lang="ca-ES" sz="1200" dirty="0" smtClean="0"/>
              <a:t>l’equip</a:t>
            </a:r>
            <a:r>
              <a:rPr lang="es-ES" sz="1200" dirty="0" smtClean="0"/>
              <a:t> </a:t>
            </a:r>
            <a:r>
              <a:rPr lang="ca-ES" sz="1200" dirty="0" smtClean="0"/>
              <a:t>polític</a:t>
            </a:r>
            <a:r>
              <a:rPr lang="es-ES" sz="1200" dirty="0" smtClean="0"/>
              <a:t>.</a:t>
            </a:r>
          </a:p>
          <a:p>
            <a:pPr lvl="1" algn="just"/>
            <a:endParaRPr lang="es-ES" sz="1200" dirty="0" smtClean="0"/>
          </a:p>
          <a:p>
            <a:pPr marL="685800" lvl="1" algn="just">
              <a:buFont typeface="Wingdings" panose="05000000000000000000" pitchFamily="2" charset="2"/>
              <a:buChar char="ü"/>
            </a:pPr>
            <a:r>
              <a:rPr lang="ca-ES" sz="1200" dirty="0" smtClean="0"/>
              <a:t>Disposar dels mitjans humans i materials de les diferents àrees de l’ajuntament i comptar amb el recolzament suficient per part de l’equip polític i tècnic de l’ajuntament. Coordinar els departaments i les àrees relacionades amb la despesa energètica i col·laborar-hi.</a:t>
            </a:r>
          </a:p>
          <a:p>
            <a:pPr marL="685800" lvl="1" algn="just">
              <a:buFont typeface="Wingdings" panose="05000000000000000000" pitchFamily="2" charset="2"/>
              <a:buChar char="ü"/>
            </a:pPr>
            <a:endParaRPr lang="ca-ES" sz="1200" dirty="0" smtClean="0"/>
          </a:p>
          <a:p>
            <a:pPr marL="685800" lvl="1" algn="just">
              <a:buFont typeface="Wingdings" panose="05000000000000000000" pitchFamily="2" charset="2"/>
              <a:buChar char="ü"/>
            </a:pPr>
            <a:r>
              <a:rPr lang="ca-ES" sz="1200" dirty="0" smtClean="0"/>
              <a:t>Revisar plecs de contractació dels PAESC</a:t>
            </a:r>
          </a:p>
          <a:p>
            <a:pPr marL="685800" lvl="1" algn="just">
              <a:buFont typeface="Wingdings" panose="05000000000000000000" pitchFamily="2" charset="2"/>
              <a:buChar char="ü"/>
            </a:pPr>
            <a:r>
              <a:rPr lang="ca-ES" sz="1200" dirty="0" smtClean="0"/>
              <a:t>Recollir dades. </a:t>
            </a:r>
          </a:p>
          <a:p>
            <a:pPr lvl="1" algn="just"/>
            <a:endParaRPr lang="ca-ES" sz="1200" dirty="0" smtClean="0"/>
          </a:p>
          <a:p>
            <a:pPr marL="685800" lvl="1" algn="just">
              <a:buFont typeface="Wingdings" panose="05000000000000000000" pitchFamily="2" charset="2"/>
              <a:buChar char="ü"/>
            </a:pPr>
            <a:r>
              <a:rPr lang="ca-ES" sz="1200" dirty="0" smtClean="0"/>
              <a:t>Responsable que s’implanti un sistema de gestió i comptabilitat energètica municipal. </a:t>
            </a:r>
          </a:p>
          <a:p>
            <a:pPr marL="685800" lvl="1" algn="just">
              <a:buFont typeface="Wingdings" panose="05000000000000000000" pitchFamily="2" charset="2"/>
              <a:buChar char="ü"/>
            </a:pPr>
            <a:endParaRPr lang="ca-ES" sz="1200" dirty="0" smtClean="0"/>
          </a:p>
          <a:p>
            <a:pPr marL="685800" lvl="1" algn="just">
              <a:buFont typeface="Wingdings" panose="05000000000000000000" pitchFamily="2" charset="2"/>
              <a:buChar char="ü"/>
            </a:pPr>
            <a:r>
              <a:rPr lang="ca-ES" sz="1200" dirty="0" smtClean="0"/>
              <a:t>Dissenyar, juntament amb altres tècnics i personal municipal o extern, estratègies de millora constant, és a dir, proposar línies d'actuació per aconseguir millorar l'eficiència de les instal·lacions.</a:t>
            </a:r>
          </a:p>
          <a:p>
            <a:pPr marL="685800" lvl="1" algn="just">
              <a:buFont typeface="Wingdings" panose="05000000000000000000" pitchFamily="2" charset="2"/>
              <a:buChar char="ü"/>
            </a:pPr>
            <a:endParaRPr lang="ca-ES" sz="1200" dirty="0" smtClean="0"/>
          </a:p>
          <a:p>
            <a:pPr marL="685800" lvl="1" algn="just">
              <a:buFont typeface="Wingdings" panose="05000000000000000000" pitchFamily="2" charset="2"/>
              <a:buChar char="ü"/>
            </a:pPr>
            <a:r>
              <a:rPr lang="ca-ES" sz="1200" dirty="0" smtClean="0"/>
              <a:t>Fer el seguiment i control dels contractes amb empreses de serveis energètics.</a:t>
            </a:r>
          </a:p>
          <a:p>
            <a:pPr marL="685800" lvl="1" algn="just">
              <a:buFont typeface="Wingdings" panose="05000000000000000000" pitchFamily="2" charset="2"/>
              <a:buChar char="ü"/>
            </a:pPr>
            <a:endParaRPr lang="ca-ES" sz="1200" dirty="0" smtClean="0"/>
          </a:p>
          <a:p>
            <a:pPr marL="685800" lvl="1" algn="just">
              <a:buFont typeface="Wingdings" panose="05000000000000000000" pitchFamily="2" charset="2"/>
              <a:buChar char="ü"/>
            </a:pPr>
            <a:r>
              <a:rPr lang="ca-ES" sz="1200" dirty="0" smtClean="0"/>
              <a:t>Encarregar-se que les diferents empreses que gestionen les instal·lacions municipals facilitin informació necessària.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BFC5C-ABEB-4263-A58F-D0A6462E02DB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112133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112133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14393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noProof="0" dirty="0" err="1" smtClean="0"/>
              <a:t>Modifiez</a:t>
            </a:r>
            <a:r>
              <a:rPr lang="ca-ES" noProof="0" dirty="0" smtClean="0"/>
              <a:t> </a:t>
            </a:r>
            <a:r>
              <a:rPr lang="ca-ES" noProof="0" dirty="0" err="1" smtClean="0"/>
              <a:t>le</a:t>
            </a:r>
            <a:r>
              <a:rPr lang="ca-ES" noProof="0" dirty="0" smtClean="0"/>
              <a:t> </a:t>
            </a:r>
            <a:r>
              <a:rPr lang="ca-ES" noProof="0" dirty="0" err="1" smtClean="0"/>
              <a:t>style</a:t>
            </a:r>
            <a:r>
              <a:rPr lang="ca-ES" noProof="0" dirty="0" smtClean="0"/>
              <a:t> du </a:t>
            </a:r>
            <a:r>
              <a:rPr lang="ca-ES" noProof="0" dirty="0" err="1" smtClean="0"/>
              <a:t>titre</a:t>
            </a:r>
            <a:endParaRPr lang="ca-E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72" y="2285992"/>
            <a:ext cx="8086724" cy="3857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noProof="0" dirty="0" err="1" smtClean="0"/>
              <a:t>Modifiez</a:t>
            </a:r>
            <a:r>
              <a:rPr lang="ca-ES" noProof="0" dirty="0" smtClean="0"/>
              <a:t> les </a:t>
            </a:r>
            <a:r>
              <a:rPr lang="ca-ES" noProof="0" dirty="0" err="1" smtClean="0"/>
              <a:t>styles</a:t>
            </a:r>
            <a:r>
              <a:rPr lang="ca-ES" noProof="0" dirty="0" smtClean="0"/>
              <a:t> du </a:t>
            </a:r>
            <a:r>
              <a:rPr lang="ca-ES" noProof="0" dirty="0" err="1" smtClean="0"/>
              <a:t>texte</a:t>
            </a:r>
            <a:r>
              <a:rPr lang="ca-ES" noProof="0" dirty="0" smtClean="0"/>
              <a:t> du </a:t>
            </a:r>
            <a:r>
              <a:rPr lang="ca-ES" noProof="0" dirty="0" err="1" smtClean="0"/>
              <a:t>masque</a:t>
            </a:r>
            <a:endParaRPr lang="ca-ES" noProof="0" dirty="0" smtClean="0"/>
          </a:p>
          <a:p>
            <a:pPr lvl="1"/>
            <a:r>
              <a:rPr lang="ca-ES" noProof="0" dirty="0" err="1" smtClean="0"/>
              <a:t>Deuxième</a:t>
            </a:r>
            <a:r>
              <a:rPr lang="ca-ES" noProof="0" dirty="0" smtClean="0"/>
              <a:t> </a:t>
            </a:r>
            <a:r>
              <a:rPr lang="ca-ES" noProof="0" dirty="0" err="1" smtClean="0"/>
              <a:t>niveau</a:t>
            </a:r>
            <a:endParaRPr lang="ca-ES" noProof="0" dirty="0" smtClean="0"/>
          </a:p>
          <a:p>
            <a:pPr lvl="2"/>
            <a:r>
              <a:rPr lang="ca-ES" noProof="0" dirty="0" err="1" smtClean="0"/>
              <a:t>Troisième</a:t>
            </a:r>
            <a:r>
              <a:rPr lang="ca-ES" noProof="0" dirty="0" smtClean="0"/>
              <a:t> </a:t>
            </a:r>
            <a:r>
              <a:rPr lang="ca-ES" noProof="0" dirty="0" err="1" smtClean="0"/>
              <a:t>niveau</a:t>
            </a:r>
            <a:endParaRPr lang="ca-ES" noProof="0" dirty="0" smtClean="0"/>
          </a:p>
          <a:p>
            <a:pPr lvl="3"/>
            <a:r>
              <a:rPr lang="ca-ES" noProof="0" dirty="0" err="1" smtClean="0"/>
              <a:t>Quatrième</a:t>
            </a:r>
            <a:r>
              <a:rPr lang="ca-ES" noProof="0" dirty="0" smtClean="0"/>
              <a:t> </a:t>
            </a:r>
            <a:r>
              <a:rPr lang="ca-ES" noProof="0" dirty="0" err="1" smtClean="0"/>
              <a:t>niveau</a:t>
            </a:r>
            <a:endParaRPr lang="ca-ES" noProof="0" dirty="0" smtClean="0"/>
          </a:p>
          <a:p>
            <a:pPr lvl="4"/>
            <a:r>
              <a:rPr lang="ca-ES" noProof="0" dirty="0" err="1" smtClean="0"/>
              <a:t>Cinquième</a:t>
            </a:r>
            <a:r>
              <a:rPr lang="ca-ES" noProof="0" dirty="0" smtClean="0"/>
              <a:t> </a:t>
            </a:r>
            <a:r>
              <a:rPr lang="ca-ES" noProof="0" dirty="0" err="1" smtClean="0"/>
              <a:t>niveau</a:t>
            </a:r>
            <a:endParaRPr lang="ca-ES" noProof="0" dirty="0"/>
          </a:p>
        </p:txBody>
      </p:sp>
    </p:spTree>
    <p:extLst>
      <p:ext uri="{BB962C8B-B14F-4D97-AF65-F5344CB8AC3E}">
        <p14:creationId xmlns="" xmlns:p14="http://schemas.microsoft.com/office/powerpoint/2010/main" val="1334900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86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206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8BA62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00827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827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00827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00827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aib.es/sites/atmosfera/ca/inventari_emissions_contaminants_atmosferics_a_les_illes_balears-10452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://www.caib.es/sites/canviclimatic2/ca/calculadora_de_co2_per_al_planejament/" TargetMode="External"/><Relationship Id="rId7" Type="http://schemas.openxmlformats.org/officeDocument/2006/relationships/image" Target="../media/image15.png"/><Relationship Id="rId2" Type="http://schemas.openxmlformats.org/officeDocument/2006/relationships/hyperlink" Target="https://www.caib.es/sites/canviclimatic2/ca/projecte_de_decr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ib.es/sites/costespelcanvi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microsoft.com/office/2007/relationships/diagramDrawing" Target="../diagrams/drawing2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2.xml"/><Relationship Id="rId12" Type="http://schemas.openxmlformats.org/officeDocument/2006/relationships/diagramColors" Target="../diagrams/colors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11" Type="http://schemas.openxmlformats.org/officeDocument/2006/relationships/diagramQuickStyle" Target="../diagrams/quickStyle3.xml"/><Relationship Id="rId5" Type="http://schemas.openxmlformats.org/officeDocument/2006/relationships/diagramData" Target="../diagrams/data2.xml"/><Relationship Id="rId10" Type="http://schemas.openxmlformats.org/officeDocument/2006/relationships/diagramLayout" Target="../diagrams/layout3.xml"/><Relationship Id="rId4" Type="http://schemas.openxmlformats.org/officeDocument/2006/relationships/image" Target="../media/image7.png"/><Relationship Id="rId9" Type="http://schemas.openxmlformats.org/officeDocument/2006/relationships/diagramData" Target="../diagrams/data3.xml"/><Relationship Id="rId14" Type="http://schemas.microsoft.com/office/2007/relationships/diagramDrawing" Target="../diagrams/drawing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Elipse"/>
          <p:cNvSpPr/>
          <p:nvPr/>
        </p:nvSpPr>
        <p:spPr>
          <a:xfrm>
            <a:off x="2714612" y="857232"/>
            <a:ext cx="5715040" cy="5429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3000364" y="1571612"/>
            <a:ext cx="5214974" cy="2143140"/>
          </a:xfrm>
        </p:spPr>
        <p:txBody>
          <a:bodyPr>
            <a:noAutofit/>
          </a:bodyPr>
          <a:lstStyle/>
          <a:p>
            <a:r>
              <a:rPr lang="ca-ES" sz="4000" dirty="0" smtClean="0"/>
              <a:t>Reunió de coordinadors territorials de les Illes Balears</a:t>
            </a:r>
            <a:endParaRPr lang="ca-ES" sz="4000" dirty="0"/>
          </a:p>
        </p:txBody>
      </p:sp>
      <p:pic>
        <p:nvPicPr>
          <p:cNvPr id="9" name="Picture 2" descr="https://www.caib.es/sites/batles/ca/inici/archivopub.do?ctrl=MCRST394ZI322624&amp;id=32262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357166"/>
            <a:ext cx="1753350" cy="1571636"/>
          </a:xfrm>
          <a:prstGeom prst="rect">
            <a:avLst/>
          </a:prstGeom>
          <a:noFill/>
        </p:spPr>
      </p:pic>
      <p:pic>
        <p:nvPicPr>
          <p:cNvPr id="10" name="9 Imagen" descr="C_TRA_ENE_SEC_PRO_MEM_DEM_DIR_GEN_ENE_CAN_CLI_azul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4929198"/>
            <a:ext cx="2339794" cy="1652791"/>
          </a:xfrm>
          <a:prstGeom prst="rect">
            <a:avLst/>
          </a:prstGeom>
        </p:spPr>
      </p:pic>
      <p:pic>
        <p:nvPicPr>
          <p:cNvPr id="122884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34730" y="3786190"/>
            <a:ext cx="4323550" cy="2868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5857884" y="5857892"/>
            <a:ext cx="3286116" cy="7143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a-ES" sz="2800" dirty="0" smtClean="0"/>
              <a:t>22 d’abril de 2021</a:t>
            </a:r>
            <a:endParaRPr lang="ca-ES" sz="2800" dirty="0"/>
          </a:p>
        </p:txBody>
      </p:sp>
      <p:pic>
        <p:nvPicPr>
          <p:cNvPr id="12" name="Picture 3" descr="C:\Users\Jinamar\AppData\Local\Temp\Rar$DRa11384.9506\Graphic Toolbox\flower\yellow_flower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2500306"/>
            <a:ext cx="1151597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14348" y="357174"/>
            <a:ext cx="7972452" cy="1143000"/>
          </a:xfrm>
        </p:spPr>
        <p:txBody>
          <a:bodyPr>
            <a:normAutofit/>
          </a:bodyPr>
          <a:lstStyle/>
          <a:p>
            <a:pPr algn="l"/>
            <a:r>
              <a:rPr lang="ca-ES" b="1" dirty="0" err="1" smtClean="0"/>
              <a:t>Governança</a:t>
            </a:r>
            <a:endParaRPr lang="ca-ES" dirty="0"/>
          </a:p>
        </p:txBody>
      </p:sp>
      <p:grpSp>
        <p:nvGrpSpPr>
          <p:cNvPr id="2" name="5 Grupo"/>
          <p:cNvGrpSpPr/>
          <p:nvPr/>
        </p:nvGrpSpPr>
        <p:grpSpPr>
          <a:xfrm>
            <a:off x="6572264" y="5786454"/>
            <a:ext cx="2214578" cy="844711"/>
            <a:chOff x="214282" y="4714884"/>
            <a:chExt cx="5159616" cy="1968042"/>
          </a:xfrm>
        </p:grpSpPr>
        <p:pic>
          <p:nvPicPr>
            <p:cNvPr id="4" name="Picture 2" descr="https://www.caib.es/sites/batles/ca/inici/archivopub.do?ctrl=MCRST394ZI322624&amp;id=32262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286116" y="4723396"/>
              <a:ext cx="2087782" cy="1871408"/>
            </a:xfrm>
            <a:prstGeom prst="rect">
              <a:avLst/>
            </a:prstGeom>
            <a:noFill/>
          </p:spPr>
        </p:pic>
        <p:pic>
          <p:nvPicPr>
            <p:cNvPr id="5" name="4 Imagen" descr="C_TRA_ENE_SEC_PRO_MEM_DEM_DIR_GEN_ENE_CAN_CLI_azul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14282" y="4714884"/>
              <a:ext cx="2786082" cy="1968042"/>
            </a:xfrm>
            <a:prstGeom prst="rect">
              <a:avLst/>
            </a:prstGeom>
          </p:spPr>
        </p:pic>
      </p:grpSp>
      <p:grpSp>
        <p:nvGrpSpPr>
          <p:cNvPr id="6" name="15 Grupo"/>
          <p:cNvGrpSpPr/>
          <p:nvPr/>
        </p:nvGrpSpPr>
        <p:grpSpPr>
          <a:xfrm>
            <a:off x="714348" y="0"/>
            <a:ext cx="8286808" cy="1516168"/>
            <a:chOff x="714348" y="0"/>
            <a:chExt cx="8286808" cy="1516168"/>
          </a:xfrm>
        </p:grpSpPr>
        <p:cxnSp>
          <p:nvCxnSpPr>
            <p:cNvPr id="17" name="16 Conector recto"/>
            <p:cNvCxnSpPr/>
            <p:nvPr/>
          </p:nvCxnSpPr>
          <p:spPr>
            <a:xfrm>
              <a:off x="714348" y="1357298"/>
              <a:ext cx="7000924" cy="158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17 Imagen" descr="petalos.pn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7358082" y="0"/>
              <a:ext cx="1643074" cy="1516168"/>
            </a:xfrm>
            <a:prstGeom prst="rect">
              <a:avLst/>
            </a:prstGeom>
          </p:spPr>
        </p:pic>
      </p:grp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755576" y="1744217"/>
            <a:ext cx="7931224" cy="413305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ca-ES" dirty="0" smtClean="0"/>
              <a:t>Gestors energètics</a:t>
            </a:r>
          </a:p>
          <a:p>
            <a:pPr>
              <a:lnSpc>
                <a:spcPct val="120000"/>
              </a:lnSpc>
            </a:pPr>
            <a:endParaRPr lang="ca-ES" dirty="0" smtClean="0"/>
          </a:p>
          <a:p>
            <a:pPr lvl="2">
              <a:lnSpc>
                <a:spcPct val="120000"/>
              </a:lnSpc>
              <a:buFontTx/>
              <a:buChar char="-"/>
            </a:pPr>
            <a:r>
              <a:rPr lang="ca-ES" dirty="0" smtClean="0"/>
              <a:t>Enviada carta (12 de desembre de 2019) a tots els ajuntaments de les Illes Balears</a:t>
            </a:r>
          </a:p>
          <a:p>
            <a:pPr lvl="4">
              <a:lnSpc>
                <a:spcPct val="120000"/>
              </a:lnSpc>
              <a:buFontTx/>
              <a:buChar char="-"/>
            </a:pPr>
            <a:r>
              <a:rPr lang="ca-ES" dirty="0" smtClean="0"/>
              <a:t>Mallorca: Tots (53) penjats al web. Tenen tècnic amb funcions específiques.</a:t>
            </a:r>
          </a:p>
          <a:p>
            <a:pPr lvl="4">
              <a:lnSpc>
                <a:spcPct val="120000"/>
              </a:lnSpc>
              <a:buFontTx/>
              <a:buChar char="-"/>
            </a:pPr>
            <a:r>
              <a:rPr lang="ca-ES" dirty="0" smtClean="0"/>
              <a:t>Menorca: 2 gestors pendents (Ciutadella i Ferreries). Consell Oficina 2030</a:t>
            </a:r>
          </a:p>
          <a:p>
            <a:pPr lvl="4">
              <a:lnSpc>
                <a:spcPct val="120000"/>
              </a:lnSpc>
              <a:buFontTx/>
              <a:buChar char="-"/>
            </a:pPr>
            <a:r>
              <a:rPr lang="ca-ES" dirty="0" smtClean="0"/>
              <a:t>Eivissa: 2 gestors pendents (Eivissa i Santa Eulària del Riu). Consell </a:t>
            </a:r>
            <a:r>
              <a:rPr lang="ca-ES" dirty="0" err="1" smtClean="0"/>
              <a:t>ok</a:t>
            </a:r>
            <a:endParaRPr lang="ca-ES" dirty="0" smtClean="0"/>
          </a:p>
          <a:p>
            <a:pPr lvl="4">
              <a:lnSpc>
                <a:spcPct val="120000"/>
              </a:lnSpc>
              <a:buFontTx/>
              <a:buChar char="-"/>
            </a:pPr>
            <a:r>
              <a:rPr lang="ca-ES" dirty="0" smtClean="0"/>
              <a:t>Formentera: Consell.</a:t>
            </a:r>
          </a:p>
          <a:p>
            <a:pPr lvl="4">
              <a:lnSpc>
                <a:spcPct val="120000"/>
              </a:lnSpc>
              <a:buFontTx/>
              <a:buChar char="-"/>
            </a:pPr>
            <a:endParaRPr lang="ca-ES" dirty="0" smtClean="0"/>
          </a:p>
          <a:p>
            <a:pPr lvl="2">
              <a:lnSpc>
                <a:spcPct val="120000"/>
              </a:lnSpc>
              <a:buFontTx/>
              <a:buChar char="-"/>
            </a:pPr>
            <a:r>
              <a:rPr lang="ca-ES" dirty="0" smtClean="0"/>
              <a:t>La Llei no especifica si han de ser personal propi de l’ajuntament o poden ser contractes externs. </a:t>
            </a:r>
          </a:p>
          <a:p>
            <a:pPr lvl="2">
              <a:lnSpc>
                <a:spcPct val="120000"/>
              </a:lnSpc>
              <a:buNone/>
            </a:pPr>
            <a:r>
              <a:rPr lang="ca-ES" dirty="0" smtClean="0"/>
              <a:t>	</a:t>
            </a:r>
            <a:r>
              <a:rPr lang="ca-ES" sz="2000" dirty="0" smtClean="0"/>
              <a:t>Encara que es contracti es recomanable persona responsable de l’ajuntament</a:t>
            </a:r>
          </a:p>
          <a:p>
            <a:pPr lvl="4">
              <a:lnSpc>
                <a:spcPct val="120000"/>
              </a:lnSpc>
              <a:buFontTx/>
              <a:buChar char="-"/>
            </a:pPr>
            <a:endParaRPr lang="ca-ES" dirty="0" smtClean="0"/>
          </a:p>
          <a:p>
            <a:pPr lvl="4">
              <a:lnSpc>
                <a:spcPct val="120000"/>
              </a:lnSpc>
              <a:buFontTx/>
              <a:buChar char="-"/>
            </a:pPr>
            <a:endParaRPr lang="ca-ES" dirty="0" smtClean="0"/>
          </a:p>
          <a:p>
            <a:pPr marL="1371600" lvl="2" indent="-457200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marL="1371600" lvl="2" indent="-457200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lvl="2">
              <a:lnSpc>
                <a:spcPct val="120000"/>
              </a:lnSpc>
            </a:pPr>
            <a:endParaRPr lang="es-ES" dirty="0" smtClean="0"/>
          </a:p>
          <a:p>
            <a:pPr>
              <a:lnSpc>
                <a:spcPct val="120000"/>
              </a:lnSpc>
            </a:pPr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14348" y="357174"/>
            <a:ext cx="7972452" cy="1143000"/>
          </a:xfrm>
        </p:spPr>
        <p:txBody>
          <a:bodyPr>
            <a:normAutofit/>
          </a:bodyPr>
          <a:lstStyle/>
          <a:p>
            <a:pPr algn="l"/>
            <a:r>
              <a:rPr lang="ca-ES" b="1" dirty="0" err="1" smtClean="0"/>
              <a:t>Governança</a:t>
            </a:r>
            <a:endParaRPr lang="ca-ES" dirty="0"/>
          </a:p>
        </p:txBody>
      </p:sp>
      <p:grpSp>
        <p:nvGrpSpPr>
          <p:cNvPr id="2" name="5 Grupo"/>
          <p:cNvGrpSpPr/>
          <p:nvPr/>
        </p:nvGrpSpPr>
        <p:grpSpPr>
          <a:xfrm>
            <a:off x="6572264" y="5786454"/>
            <a:ext cx="2214578" cy="844711"/>
            <a:chOff x="214282" y="4714884"/>
            <a:chExt cx="5159616" cy="1968042"/>
          </a:xfrm>
        </p:grpSpPr>
        <p:pic>
          <p:nvPicPr>
            <p:cNvPr id="4" name="Picture 2" descr="https://www.caib.es/sites/batles/ca/inici/archivopub.do?ctrl=MCRST394ZI322624&amp;id=322624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286116" y="4723396"/>
              <a:ext cx="2087782" cy="1871408"/>
            </a:xfrm>
            <a:prstGeom prst="rect">
              <a:avLst/>
            </a:prstGeom>
            <a:noFill/>
          </p:spPr>
        </p:pic>
        <p:pic>
          <p:nvPicPr>
            <p:cNvPr id="5" name="4 Imagen" descr="C_TRA_ENE_SEC_PRO_MEM_DEM_DIR_GEN_ENE_CAN_CLI_azul.pn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214282" y="4714884"/>
              <a:ext cx="2786082" cy="1968042"/>
            </a:xfrm>
            <a:prstGeom prst="rect">
              <a:avLst/>
            </a:prstGeom>
          </p:spPr>
        </p:pic>
      </p:grpSp>
      <p:grpSp>
        <p:nvGrpSpPr>
          <p:cNvPr id="6" name="15 Grupo"/>
          <p:cNvGrpSpPr/>
          <p:nvPr/>
        </p:nvGrpSpPr>
        <p:grpSpPr>
          <a:xfrm>
            <a:off x="714348" y="0"/>
            <a:ext cx="8286808" cy="1516168"/>
            <a:chOff x="714348" y="0"/>
            <a:chExt cx="8286808" cy="1516168"/>
          </a:xfrm>
        </p:grpSpPr>
        <p:cxnSp>
          <p:nvCxnSpPr>
            <p:cNvPr id="17" name="16 Conector recto"/>
            <p:cNvCxnSpPr/>
            <p:nvPr/>
          </p:nvCxnSpPr>
          <p:spPr>
            <a:xfrm>
              <a:off x="714348" y="1357298"/>
              <a:ext cx="7000924" cy="158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17 Imagen" descr="petalos.png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7358082" y="0"/>
              <a:ext cx="1643074" cy="1516168"/>
            </a:xfrm>
            <a:prstGeom prst="rect">
              <a:avLst/>
            </a:prstGeom>
          </p:spPr>
        </p:pic>
      </p:grp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755576" y="1700808"/>
            <a:ext cx="7931224" cy="398903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ca-ES" dirty="0" smtClean="0"/>
              <a:t>Funcions dels gestors energètics</a:t>
            </a:r>
          </a:p>
          <a:p>
            <a:pPr>
              <a:lnSpc>
                <a:spcPct val="120000"/>
              </a:lnSpc>
              <a:buNone/>
            </a:pPr>
            <a:endParaRPr lang="ca-ES" dirty="0" smtClean="0"/>
          </a:p>
          <a:p>
            <a:pPr lvl="2">
              <a:lnSpc>
                <a:spcPct val="120000"/>
              </a:lnSpc>
              <a:buFontTx/>
              <a:buChar char="-"/>
            </a:pPr>
            <a:r>
              <a:rPr lang="ca-ES" dirty="0" smtClean="0"/>
              <a:t>La llei defineix una sèrie de funcions per als gestors energètics</a:t>
            </a:r>
          </a:p>
          <a:p>
            <a:pPr lvl="4">
              <a:lnSpc>
                <a:spcPct val="120000"/>
              </a:lnSpc>
              <a:buFontTx/>
              <a:buChar char="-"/>
            </a:pPr>
            <a:endParaRPr lang="ca-ES" dirty="0" smtClean="0"/>
          </a:p>
          <a:p>
            <a:pPr lvl="2">
              <a:lnSpc>
                <a:spcPct val="120000"/>
              </a:lnSpc>
              <a:buFontTx/>
              <a:buChar char="-"/>
            </a:pPr>
            <a:r>
              <a:rPr lang="ca-ES" dirty="0" smtClean="0"/>
              <a:t>En el marc del Pacte de </a:t>
            </a:r>
            <a:r>
              <a:rPr lang="ca-ES" dirty="0" err="1" smtClean="0"/>
              <a:t>Batlies</a:t>
            </a:r>
            <a:r>
              <a:rPr lang="ca-ES" dirty="0" smtClean="0"/>
              <a:t> es poden incorporar noves funcions relacionades amb el seguiment de la redacció i implementació dels PACES (veure model del Consell de Mallorca)</a:t>
            </a:r>
          </a:p>
          <a:p>
            <a:pPr lvl="3">
              <a:lnSpc>
                <a:spcPct val="120000"/>
              </a:lnSpc>
              <a:buNone/>
            </a:pPr>
            <a:r>
              <a:rPr lang="ca-ES" dirty="0" smtClean="0"/>
              <a:t>	Incorpora la part d’adaptació al canvi climàtic a més de actuacions relacionades amb la mitigació. </a:t>
            </a:r>
          </a:p>
          <a:p>
            <a:pPr lvl="3">
              <a:lnSpc>
                <a:spcPct val="120000"/>
              </a:lnSpc>
              <a:buNone/>
            </a:pPr>
            <a:endParaRPr lang="ca-ES" dirty="0" smtClean="0"/>
          </a:p>
          <a:p>
            <a:pPr lvl="4">
              <a:lnSpc>
                <a:spcPct val="120000"/>
              </a:lnSpc>
              <a:buFontTx/>
              <a:buChar char="-"/>
            </a:pPr>
            <a:endParaRPr lang="ca-ES" dirty="0" smtClean="0"/>
          </a:p>
          <a:p>
            <a:pPr lvl="4">
              <a:lnSpc>
                <a:spcPct val="120000"/>
              </a:lnSpc>
              <a:buFontTx/>
              <a:buChar char="-"/>
            </a:pPr>
            <a:endParaRPr lang="ca-ES" dirty="0" smtClean="0"/>
          </a:p>
          <a:p>
            <a:pPr marL="1371600" lvl="2" indent="-457200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marL="1371600" lvl="2" indent="-457200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lvl="2">
              <a:lnSpc>
                <a:spcPct val="120000"/>
              </a:lnSpc>
            </a:pPr>
            <a:endParaRPr lang="es-ES" dirty="0" smtClean="0"/>
          </a:p>
          <a:p>
            <a:pPr>
              <a:lnSpc>
                <a:spcPct val="120000"/>
              </a:lnSpc>
            </a:pPr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14348" y="357174"/>
            <a:ext cx="7972452" cy="1143000"/>
          </a:xfrm>
        </p:spPr>
        <p:txBody>
          <a:bodyPr>
            <a:normAutofit/>
          </a:bodyPr>
          <a:lstStyle/>
          <a:p>
            <a:pPr algn="l"/>
            <a:r>
              <a:rPr lang="ca-ES" b="1" dirty="0" smtClean="0"/>
              <a:t>Aportacions </a:t>
            </a:r>
            <a:endParaRPr lang="ca-ES" dirty="0"/>
          </a:p>
        </p:txBody>
      </p:sp>
      <p:grpSp>
        <p:nvGrpSpPr>
          <p:cNvPr id="2" name="5 Grupo"/>
          <p:cNvGrpSpPr/>
          <p:nvPr/>
        </p:nvGrpSpPr>
        <p:grpSpPr>
          <a:xfrm>
            <a:off x="6572264" y="5786454"/>
            <a:ext cx="2214578" cy="844711"/>
            <a:chOff x="214282" y="4714884"/>
            <a:chExt cx="5159616" cy="1968042"/>
          </a:xfrm>
        </p:grpSpPr>
        <p:pic>
          <p:nvPicPr>
            <p:cNvPr id="4" name="Picture 2" descr="https://www.caib.es/sites/batles/ca/inici/archivopub.do?ctrl=MCRST394ZI322624&amp;id=32262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286116" y="4723396"/>
              <a:ext cx="2087782" cy="1871408"/>
            </a:xfrm>
            <a:prstGeom prst="rect">
              <a:avLst/>
            </a:prstGeom>
            <a:noFill/>
          </p:spPr>
        </p:pic>
        <p:pic>
          <p:nvPicPr>
            <p:cNvPr id="5" name="4 Imagen" descr="C_TRA_ENE_SEC_PRO_MEM_DEM_DIR_GEN_ENE_CAN_CLI_azul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14282" y="4714884"/>
              <a:ext cx="2786082" cy="1968042"/>
            </a:xfrm>
            <a:prstGeom prst="rect">
              <a:avLst/>
            </a:prstGeom>
          </p:spPr>
        </p:pic>
      </p:grpSp>
      <p:grpSp>
        <p:nvGrpSpPr>
          <p:cNvPr id="6" name="15 Grupo"/>
          <p:cNvGrpSpPr/>
          <p:nvPr/>
        </p:nvGrpSpPr>
        <p:grpSpPr>
          <a:xfrm>
            <a:off x="714348" y="0"/>
            <a:ext cx="8286808" cy="1516168"/>
            <a:chOff x="714348" y="0"/>
            <a:chExt cx="8286808" cy="1516168"/>
          </a:xfrm>
        </p:grpSpPr>
        <p:cxnSp>
          <p:nvCxnSpPr>
            <p:cNvPr id="17" name="16 Conector recto"/>
            <p:cNvCxnSpPr/>
            <p:nvPr/>
          </p:nvCxnSpPr>
          <p:spPr>
            <a:xfrm>
              <a:off x="714348" y="1357298"/>
              <a:ext cx="7000924" cy="158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17 Imagen" descr="petalos.pn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7358082" y="0"/>
              <a:ext cx="1643074" cy="1516168"/>
            </a:xfrm>
            <a:prstGeom prst="rect">
              <a:avLst/>
            </a:prstGeom>
          </p:spPr>
        </p:pic>
      </p:grpSp>
      <p:sp>
        <p:nvSpPr>
          <p:cNvPr id="10" name="11 Marcador de contenido"/>
          <p:cNvSpPr txBox="1">
            <a:spLocks/>
          </p:cNvSpPr>
          <p:nvPr/>
        </p:nvSpPr>
        <p:spPr>
          <a:xfrm>
            <a:off x="683568" y="1700808"/>
            <a:ext cx="7922840" cy="74029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a-E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BA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 de la Conselleria de Transició Energètica i Sectors Productius es pot aportar: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ca-E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143000" marR="0" lvl="2" indent="-22860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ca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371600" marR="0" lvl="2" indent="-45720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ca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371600" marR="0" lvl="2" indent="-45720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ca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143000" marR="0" lvl="2" indent="-22860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a-ES" sz="3200" b="0" i="0" u="none" strike="noStrike" kern="1200" cap="none" spc="0" normalizeH="0" baseline="0" noProof="0" dirty="0">
              <a:ln>
                <a:noFill/>
              </a:ln>
              <a:solidFill>
                <a:srgbClr val="8BA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146" name="Picture 2" descr="https://www.caib.es/sites/atmosfera/ca/inventari_emissions_contaminants_atmosferics_a_les_illes_balears-10452/archivopub.do?ctrl=MCRST145ZI350957&amp;id=35095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05530" y="4077072"/>
            <a:ext cx="2902974" cy="1656184"/>
          </a:xfrm>
          <a:prstGeom prst="rect">
            <a:avLst/>
          </a:prstGeom>
          <a:noFill/>
        </p:spPr>
      </p:pic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683568" y="2492896"/>
            <a:ext cx="5760640" cy="4176464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20000"/>
              </a:lnSpc>
            </a:pPr>
            <a:endParaRPr lang="ca-ES" dirty="0" smtClean="0"/>
          </a:p>
          <a:p>
            <a:pPr lvl="1"/>
            <a:r>
              <a:rPr lang="ca-ES" dirty="0" smtClean="0"/>
              <a:t>Inventaris d’emissions: </a:t>
            </a:r>
          </a:p>
          <a:p>
            <a:pPr lvl="1"/>
            <a:endParaRPr lang="ca-ES" dirty="0" smtClean="0"/>
          </a:p>
          <a:p>
            <a:pPr lvl="2"/>
            <a:r>
              <a:rPr lang="es-ES" sz="2500" dirty="0" err="1" smtClean="0"/>
              <a:t>Inventari</a:t>
            </a:r>
            <a:r>
              <a:rPr lang="es-ES" sz="2500" dirty="0" smtClean="0"/>
              <a:t> de </a:t>
            </a:r>
            <a:r>
              <a:rPr lang="es-ES" sz="2500" dirty="0" err="1" smtClean="0"/>
              <a:t>Referència</a:t>
            </a:r>
            <a:r>
              <a:rPr lang="es-ES" sz="2500" dirty="0" smtClean="0"/>
              <a:t> </a:t>
            </a:r>
            <a:r>
              <a:rPr lang="es-ES" sz="2500" dirty="0" err="1" smtClean="0"/>
              <a:t>d'Emissions</a:t>
            </a:r>
            <a:r>
              <a:rPr lang="es-ES" sz="2500" dirty="0" smtClean="0"/>
              <a:t> (IRE) i </a:t>
            </a:r>
            <a:r>
              <a:rPr lang="es-ES" sz="2500" dirty="0" err="1" smtClean="0"/>
              <a:t>inventaris</a:t>
            </a:r>
            <a:r>
              <a:rPr lang="es-ES" sz="2500" dirty="0" smtClean="0"/>
              <a:t> </a:t>
            </a:r>
            <a:r>
              <a:rPr lang="es-ES" sz="2500" dirty="0" err="1" smtClean="0"/>
              <a:t>anuals</a:t>
            </a:r>
            <a:r>
              <a:rPr lang="ca-ES" sz="2500" dirty="0" smtClean="0"/>
              <a:t> </a:t>
            </a:r>
          </a:p>
          <a:p>
            <a:pPr lvl="2">
              <a:buNone/>
            </a:pPr>
            <a:r>
              <a:rPr lang="ca-ES" sz="2200" dirty="0" smtClean="0"/>
              <a:t>	(</a:t>
            </a:r>
            <a:r>
              <a:rPr lang="ca-ES" sz="2200" u="sng" dirty="0" smtClean="0">
                <a:hlinkClick r:id="rId6"/>
              </a:rPr>
              <a:t>https://www.caib.es/sites/batles/ca/inventari_demissions</a:t>
            </a:r>
            <a:r>
              <a:rPr lang="ca-ES" sz="2200" dirty="0" smtClean="0"/>
              <a:t>)</a:t>
            </a:r>
          </a:p>
          <a:p>
            <a:pPr lvl="2"/>
            <a:endParaRPr lang="ca-ES" dirty="0" smtClean="0"/>
          </a:p>
          <a:p>
            <a:pPr lvl="2"/>
            <a:endParaRPr lang="ca-ES" dirty="0" smtClean="0"/>
          </a:p>
          <a:p>
            <a:pPr lvl="2"/>
            <a:r>
              <a:rPr lang="fr-FR" sz="2500" dirty="0" err="1" smtClean="0"/>
              <a:t>Inventari</a:t>
            </a:r>
            <a:r>
              <a:rPr lang="fr-FR" sz="2500" dirty="0" smtClean="0"/>
              <a:t> d'</a:t>
            </a:r>
            <a:r>
              <a:rPr lang="fr-FR" sz="2500" dirty="0" err="1" smtClean="0"/>
              <a:t>emissions</a:t>
            </a:r>
            <a:r>
              <a:rPr lang="fr-FR" sz="2500" dirty="0" smtClean="0"/>
              <a:t> de contaminants </a:t>
            </a:r>
            <a:r>
              <a:rPr lang="fr-FR" sz="2500" dirty="0" err="1" smtClean="0"/>
              <a:t>atmosfèrics</a:t>
            </a:r>
            <a:r>
              <a:rPr lang="fr-FR" sz="2500" dirty="0" smtClean="0"/>
              <a:t> a les </a:t>
            </a:r>
            <a:r>
              <a:rPr lang="fr-FR" sz="2500" dirty="0" err="1" smtClean="0"/>
              <a:t>Illes</a:t>
            </a:r>
            <a:r>
              <a:rPr lang="fr-FR" sz="2500" dirty="0" smtClean="0"/>
              <a:t> </a:t>
            </a:r>
            <a:r>
              <a:rPr lang="fr-FR" sz="2500" dirty="0" err="1" smtClean="0"/>
              <a:t>Balears</a:t>
            </a:r>
            <a:r>
              <a:rPr lang="fr-FR" sz="2500" dirty="0" smtClean="0"/>
              <a:t> (</a:t>
            </a:r>
            <a:r>
              <a:rPr lang="fr-FR" sz="2500" dirty="0" err="1" smtClean="0"/>
              <a:t>desglossats</a:t>
            </a:r>
            <a:r>
              <a:rPr lang="fr-FR" sz="2500" dirty="0" smtClean="0"/>
              <a:t> per </a:t>
            </a:r>
            <a:r>
              <a:rPr lang="fr-FR" sz="2500" dirty="0" err="1" smtClean="0"/>
              <a:t>illes</a:t>
            </a:r>
            <a:r>
              <a:rPr lang="fr-FR" sz="2500" dirty="0" smtClean="0"/>
              <a:t>) </a:t>
            </a:r>
            <a:r>
              <a:rPr lang="ca-ES" sz="2200" dirty="0" smtClean="0"/>
              <a:t>(</a:t>
            </a:r>
            <a:r>
              <a:rPr lang="ca-ES" sz="2200" u="sng" dirty="0" smtClean="0">
                <a:hlinkClick r:id="rId6"/>
              </a:rPr>
              <a:t>https://www.caib.es/sites/atmosfera/ca/inventari_emissions_contaminants_atmosferics_a_les_illes_balears-10452</a:t>
            </a:r>
            <a:r>
              <a:rPr lang="ca-ES" sz="2200" dirty="0" smtClean="0"/>
              <a:t>)</a:t>
            </a:r>
          </a:p>
          <a:p>
            <a:pPr lvl="2"/>
            <a:endParaRPr lang="es-ES_tradnl" sz="2500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r>
              <a:rPr lang="ca-ES" dirty="0" smtClean="0"/>
              <a:t>Fer suport tècnic durant la redacció i seguiment del PACES. </a:t>
            </a:r>
          </a:p>
          <a:p>
            <a:pPr lvl="2" algn="just">
              <a:lnSpc>
                <a:spcPct val="120000"/>
              </a:lnSpc>
              <a:buNone/>
            </a:pPr>
            <a:endParaRPr lang="ca-ES" dirty="0" smtClean="0"/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lvl="2" algn="just">
              <a:lnSpc>
                <a:spcPct val="120000"/>
              </a:lnSpc>
            </a:pPr>
            <a:endParaRPr lang="es-ES" dirty="0" smtClean="0"/>
          </a:p>
          <a:p>
            <a:pPr algn="just">
              <a:lnSpc>
                <a:spcPct val="120000"/>
              </a:lnSpc>
            </a:pPr>
            <a:endParaRPr lang="ca-ES" dirty="0"/>
          </a:p>
        </p:txBody>
      </p:sp>
      <p:pic>
        <p:nvPicPr>
          <p:cNvPr id="6148" name="Picture 4" descr="https://www.caib.es/sites/batles/ca/inventari_demissions/archivopub.do?ctrl=MCRST394ZI343099&amp;id=343099"/>
          <p:cNvPicPr>
            <a:picLocks noChangeAspect="1" noChangeArrowheads="1"/>
          </p:cNvPicPr>
          <p:nvPr/>
        </p:nvPicPr>
        <p:blipFill>
          <a:blip r:embed="rId7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444208" y="2708920"/>
            <a:ext cx="1453977" cy="1030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14348" y="357174"/>
            <a:ext cx="7972452" cy="1143000"/>
          </a:xfrm>
        </p:spPr>
        <p:txBody>
          <a:bodyPr>
            <a:normAutofit/>
          </a:bodyPr>
          <a:lstStyle/>
          <a:p>
            <a:pPr algn="l"/>
            <a:r>
              <a:rPr lang="ca-ES" b="1" dirty="0" smtClean="0"/>
              <a:t>Aportacions </a:t>
            </a:r>
            <a:endParaRPr lang="ca-ES" dirty="0"/>
          </a:p>
        </p:txBody>
      </p:sp>
      <p:grpSp>
        <p:nvGrpSpPr>
          <p:cNvPr id="2" name="5 Grupo"/>
          <p:cNvGrpSpPr/>
          <p:nvPr/>
        </p:nvGrpSpPr>
        <p:grpSpPr>
          <a:xfrm>
            <a:off x="6572264" y="5786454"/>
            <a:ext cx="2214578" cy="844711"/>
            <a:chOff x="214282" y="4714884"/>
            <a:chExt cx="5159616" cy="1968042"/>
          </a:xfrm>
        </p:grpSpPr>
        <p:pic>
          <p:nvPicPr>
            <p:cNvPr id="4" name="Picture 2" descr="https://www.caib.es/sites/batles/ca/inici/archivopub.do?ctrl=MCRST394ZI322624&amp;id=32262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286116" y="4723396"/>
              <a:ext cx="2087782" cy="1871408"/>
            </a:xfrm>
            <a:prstGeom prst="rect">
              <a:avLst/>
            </a:prstGeom>
            <a:noFill/>
          </p:spPr>
        </p:pic>
        <p:pic>
          <p:nvPicPr>
            <p:cNvPr id="5" name="4 Imagen" descr="C_TRA_ENE_SEC_PRO_MEM_DEM_DIR_GEN_ENE_CAN_CLI_azul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14282" y="4714884"/>
              <a:ext cx="2786082" cy="1968042"/>
            </a:xfrm>
            <a:prstGeom prst="rect">
              <a:avLst/>
            </a:prstGeom>
          </p:spPr>
        </p:pic>
      </p:grpSp>
      <p:grpSp>
        <p:nvGrpSpPr>
          <p:cNvPr id="6" name="15 Grupo"/>
          <p:cNvGrpSpPr/>
          <p:nvPr/>
        </p:nvGrpSpPr>
        <p:grpSpPr>
          <a:xfrm>
            <a:off x="714348" y="0"/>
            <a:ext cx="8286808" cy="1516168"/>
            <a:chOff x="714348" y="0"/>
            <a:chExt cx="8286808" cy="1516168"/>
          </a:xfrm>
        </p:grpSpPr>
        <p:cxnSp>
          <p:nvCxnSpPr>
            <p:cNvPr id="17" name="16 Conector recto"/>
            <p:cNvCxnSpPr/>
            <p:nvPr/>
          </p:nvCxnSpPr>
          <p:spPr>
            <a:xfrm>
              <a:off x="714348" y="1357298"/>
              <a:ext cx="7000924" cy="158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17 Imagen" descr="petalos.pn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7358082" y="0"/>
              <a:ext cx="1643074" cy="1516168"/>
            </a:xfrm>
            <a:prstGeom prst="rect">
              <a:avLst/>
            </a:prstGeom>
          </p:spPr>
        </p:pic>
      </p:grp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758138" cy="4061048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ca-ES" dirty="0" smtClean="0"/>
              <a:t>Des de la Conselleria de Transició Energètica i Sectors Productius es pot aportar: </a:t>
            </a:r>
          </a:p>
          <a:p>
            <a:pPr algn="just">
              <a:lnSpc>
                <a:spcPct val="120000"/>
              </a:lnSpc>
            </a:pPr>
            <a:endParaRPr lang="ca-ES" dirty="0" smtClean="0"/>
          </a:p>
          <a:p>
            <a:pPr lvl="1"/>
            <a:r>
              <a:rPr lang="ca-ES" dirty="0" smtClean="0"/>
              <a:t>Programa de gestió dels PACES</a:t>
            </a:r>
          </a:p>
          <a:p>
            <a:pPr lvl="1"/>
            <a:endParaRPr lang="ca-ES" dirty="0" smtClean="0"/>
          </a:p>
          <a:p>
            <a:pPr lvl="2"/>
            <a:r>
              <a:rPr lang="ca-ES" dirty="0" smtClean="0"/>
              <a:t>Aplicació informàtica que permetrà mantenir la informació actualitzada dels PACES (inventaris, accions, inversions...)  i que els propis ajuntaments i coordinadors territorials tinguin una eina de seguiment. </a:t>
            </a:r>
          </a:p>
          <a:p>
            <a:pPr lvl="2"/>
            <a:r>
              <a:rPr lang="ca-ES" dirty="0" smtClean="0"/>
              <a:t>Permetrà extreure indicadors i comparativa amb altres municipis de les Illes. </a:t>
            </a:r>
          </a:p>
          <a:p>
            <a:pPr lvl="2"/>
            <a:r>
              <a:rPr lang="ca-ES" dirty="0" smtClean="0"/>
              <a:t>Licitació durant 2021. S'espera tenir-lo operatiu en 2022. El pressupost previst és d’uns 250.000 - 300.000 euros per a cinc anys.</a:t>
            </a:r>
            <a:endParaRPr lang="es-ES" dirty="0" smtClean="0"/>
          </a:p>
          <a:p>
            <a:pPr lvl="1"/>
            <a:endParaRPr lang="ca-ES" dirty="0" smtClean="0"/>
          </a:p>
          <a:p>
            <a:pPr lvl="1" algn="just">
              <a:lnSpc>
                <a:spcPct val="120000"/>
              </a:lnSpc>
            </a:pPr>
            <a:endParaRPr lang="ca-ES" dirty="0" smtClean="0"/>
          </a:p>
          <a:p>
            <a:pPr lvl="2" algn="just">
              <a:lnSpc>
                <a:spcPct val="120000"/>
              </a:lnSpc>
              <a:buNone/>
            </a:pPr>
            <a:endParaRPr lang="ca-ES" dirty="0" smtClean="0"/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lvl="2" algn="just">
              <a:lnSpc>
                <a:spcPct val="120000"/>
              </a:lnSpc>
            </a:pPr>
            <a:endParaRPr lang="es-ES" dirty="0" smtClean="0"/>
          </a:p>
          <a:p>
            <a:pPr algn="just">
              <a:lnSpc>
                <a:spcPct val="120000"/>
              </a:lnSpc>
            </a:pPr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467544" y="2636912"/>
            <a:ext cx="5400600" cy="3096344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20000"/>
              </a:lnSpc>
            </a:pPr>
            <a:endParaRPr lang="ca-ES" dirty="0" smtClean="0"/>
          </a:p>
          <a:p>
            <a:pPr lvl="1"/>
            <a:r>
              <a:rPr lang="ca-ES" dirty="0" smtClean="0"/>
              <a:t>Durant 2021 s'espera l'aprovació definitiva del Projecte de decret de petjada de carboni (</a:t>
            </a:r>
            <a:r>
              <a:rPr lang="ca-ES" u="sng" dirty="0" smtClean="0">
                <a:hlinkClick r:id="rId2"/>
              </a:rPr>
              <a:t>https://www.caib.es/sites/canviclimatic2/ca/projecte_de_decret/</a:t>
            </a:r>
            <a:r>
              <a:rPr lang="ca-ES" dirty="0" smtClean="0"/>
              <a:t>)</a:t>
            </a:r>
            <a:endParaRPr lang="es-ES" dirty="0" smtClean="0"/>
          </a:p>
          <a:p>
            <a:pPr lvl="1"/>
            <a:endParaRPr lang="ca-ES" dirty="0" smtClean="0"/>
          </a:p>
          <a:p>
            <a:pPr lvl="1"/>
            <a:endParaRPr lang="ca-ES" dirty="0" smtClean="0"/>
          </a:p>
          <a:p>
            <a:pPr lvl="1"/>
            <a:endParaRPr lang="ca-ES" dirty="0" smtClean="0"/>
          </a:p>
          <a:p>
            <a:pPr lvl="1"/>
            <a:r>
              <a:rPr lang="ca-ES" dirty="0" smtClean="0"/>
              <a:t>Calculadora de CO</a:t>
            </a:r>
            <a:r>
              <a:rPr lang="ca-ES" baseline="-25000" dirty="0" smtClean="0"/>
              <a:t>2</a:t>
            </a:r>
            <a:r>
              <a:rPr lang="ca-ES" dirty="0" smtClean="0"/>
              <a:t> per al planejament</a:t>
            </a:r>
          </a:p>
          <a:p>
            <a:pPr lvl="1">
              <a:buNone/>
            </a:pPr>
            <a:r>
              <a:rPr lang="ca-ES" dirty="0" smtClean="0"/>
              <a:t>	Es pot fer formació als tècnics que ho sol·licitin (</a:t>
            </a:r>
            <a:r>
              <a:rPr lang="ca-ES" u="sng" dirty="0" smtClean="0">
                <a:hlinkClick r:id="rId3"/>
              </a:rPr>
              <a:t>http://www.caib.es/sites/canviclimatic2/ca/calculadora_de_co2_per_al_planejament/</a:t>
            </a:r>
            <a:r>
              <a:rPr lang="ca-ES" dirty="0" smtClean="0"/>
              <a:t>)</a:t>
            </a:r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lvl="2" algn="just">
              <a:lnSpc>
                <a:spcPct val="120000"/>
              </a:lnSpc>
            </a:pPr>
            <a:endParaRPr lang="es-ES" dirty="0" smtClean="0"/>
          </a:p>
          <a:p>
            <a:pPr algn="just">
              <a:lnSpc>
                <a:spcPct val="120000"/>
              </a:lnSpc>
            </a:pPr>
            <a:endParaRPr lang="ca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14348" y="357174"/>
            <a:ext cx="7972452" cy="1143000"/>
          </a:xfrm>
        </p:spPr>
        <p:txBody>
          <a:bodyPr>
            <a:normAutofit/>
          </a:bodyPr>
          <a:lstStyle/>
          <a:p>
            <a:pPr algn="l"/>
            <a:r>
              <a:rPr lang="ca-ES" b="1" dirty="0" smtClean="0"/>
              <a:t>Aportacions </a:t>
            </a:r>
            <a:endParaRPr lang="ca-ES" dirty="0"/>
          </a:p>
        </p:txBody>
      </p:sp>
      <p:grpSp>
        <p:nvGrpSpPr>
          <p:cNvPr id="2" name="5 Grupo"/>
          <p:cNvGrpSpPr/>
          <p:nvPr/>
        </p:nvGrpSpPr>
        <p:grpSpPr>
          <a:xfrm>
            <a:off x="251520" y="5877272"/>
            <a:ext cx="2214578" cy="844711"/>
            <a:chOff x="214282" y="4714884"/>
            <a:chExt cx="5159616" cy="1968042"/>
          </a:xfrm>
        </p:grpSpPr>
        <p:pic>
          <p:nvPicPr>
            <p:cNvPr id="4" name="Picture 2" descr="https://www.caib.es/sites/batles/ca/inici/archivopub.do?ctrl=MCRST394ZI322624&amp;id=322624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286116" y="4723396"/>
              <a:ext cx="2087782" cy="1871408"/>
            </a:xfrm>
            <a:prstGeom prst="rect">
              <a:avLst/>
            </a:prstGeom>
            <a:noFill/>
          </p:spPr>
        </p:pic>
        <p:pic>
          <p:nvPicPr>
            <p:cNvPr id="5" name="4 Imagen" descr="C_TRA_ENE_SEC_PRO_MEM_DEM_DIR_GEN_ENE_CAN_CLI_azul.png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214282" y="4714884"/>
              <a:ext cx="2786082" cy="1968042"/>
            </a:xfrm>
            <a:prstGeom prst="rect">
              <a:avLst/>
            </a:prstGeom>
          </p:spPr>
        </p:pic>
      </p:grpSp>
      <p:grpSp>
        <p:nvGrpSpPr>
          <p:cNvPr id="6" name="15 Grupo"/>
          <p:cNvGrpSpPr/>
          <p:nvPr/>
        </p:nvGrpSpPr>
        <p:grpSpPr>
          <a:xfrm>
            <a:off x="714348" y="0"/>
            <a:ext cx="8286808" cy="1516168"/>
            <a:chOff x="714348" y="0"/>
            <a:chExt cx="8286808" cy="1516168"/>
          </a:xfrm>
        </p:grpSpPr>
        <p:cxnSp>
          <p:nvCxnSpPr>
            <p:cNvPr id="17" name="16 Conector recto"/>
            <p:cNvCxnSpPr/>
            <p:nvPr/>
          </p:nvCxnSpPr>
          <p:spPr>
            <a:xfrm>
              <a:off x="714348" y="1357298"/>
              <a:ext cx="7000924" cy="158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17 Imagen" descr="petalos.png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7358082" y="0"/>
              <a:ext cx="1643074" cy="1516168"/>
            </a:xfrm>
            <a:prstGeom prst="rect">
              <a:avLst/>
            </a:prstGeom>
          </p:spPr>
        </p:pic>
      </p:grpSp>
      <p:sp>
        <p:nvSpPr>
          <p:cNvPr id="10" name="11 Marcador de contenido"/>
          <p:cNvSpPr txBox="1">
            <a:spLocks/>
          </p:cNvSpPr>
          <p:nvPr/>
        </p:nvSpPr>
        <p:spPr>
          <a:xfrm>
            <a:off x="683568" y="1700808"/>
            <a:ext cx="7922840" cy="74029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a-E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BA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 de la Conselleria de Transició Energètica i Sectors Productius es pot aportar: </a:t>
            </a:r>
            <a:endParaRPr kumimoji="0" lang="ca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143000" marR="0" lvl="2" indent="-22860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a-ES" sz="3200" b="0" i="0" u="none" strike="noStrike" kern="1200" cap="none" spc="0" normalizeH="0" baseline="0" noProof="0" dirty="0">
              <a:ln>
                <a:noFill/>
              </a:ln>
              <a:solidFill>
                <a:srgbClr val="8BA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4578" name="Picture 2" descr="http://www.caib.es/sites/canviclimatic2/ca/calculadora_de_co2_per_al_planejament/archivopub.do?ctrl=MCRST297ZI340686&amp;id=34068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19185" y="4509120"/>
            <a:ext cx="2585263" cy="2016224"/>
          </a:xfrm>
          <a:prstGeom prst="rect">
            <a:avLst/>
          </a:prstGeom>
          <a:noFill/>
        </p:spPr>
      </p:pic>
      <p:pic>
        <p:nvPicPr>
          <p:cNvPr id="24580" name="Picture 4" descr="http://www.caib.es/sites/canviclimatic2/ca/registre_balear_de_petjada_de_carboni/archivopub.do?ctrl=MCRST297ZI290659&amp;id=290659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796136" y="2492896"/>
            <a:ext cx="2978513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14348" y="357174"/>
            <a:ext cx="7972452" cy="1143000"/>
          </a:xfrm>
        </p:spPr>
        <p:txBody>
          <a:bodyPr>
            <a:normAutofit/>
          </a:bodyPr>
          <a:lstStyle/>
          <a:p>
            <a:pPr algn="l"/>
            <a:r>
              <a:rPr lang="ca-ES" b="1" dirty="0" smtClean="0"/>
              <a:t>Aportacions </a:t>
            </a:r>
            <a:endParaRPr lang="ca-ES" dirty="0"/>
          </a:p>
        </p:txBody>
      </p:sp>
      <p:grpSp>
        <p:nvGrpSpPr>
          <p:cNvPr id="2" name="5 Grupo"/>
          <p:cNvGrpSpPr/>
          <p:nvPr/>
        </p:nvGrpSpPr>
        <p:grpSpPr>
          <a:xfrm>
            <a:off x="6572264" y="5786454"/>
            <a:ext cx="2214578" cy="844711"/>
            <a:chOff x="214282" y="4714884"/>
            <a:chExt cx="5159616" cy="1968042"/>
          </a:xfrm>
        </p:grpSpPr>
        <p:pic>
          <p:nvPicPr>
            <p:cNvPr id="4" name="Picture 2" descr="https://www.caib.es/sites/batles/ca/inici/archivopub.do?ctrl=MCRST394ZI322624&amp;id=32262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286116" y="4723396"/>
              <a:ext cx="2087782" cy="1871408"/>
            </a:xfrm>
            <a:prstGeom prst="rect">
              <a:avLst/>
            </a:prstGeom>
            <a:noFill/>
          </p:spPr>
        </p:pic>
        <p:pic>
          <p:nvPicPr>
            <p:cNvPr id="5" name="4 Imagen" descr="C_TRA_ENE_SEC_PRO_MEM_DEM_DIR_GEN_ENE_CAN_CLI_azul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14282" y="4714884"/>
              <a:ext cx="2786082" cy="1968042"/>
            </a:xfrm>
            <a:prstGeom prst="rect">
              <a:avLst/>
            </a:prstGeom>
          </p:spPr>
        </p:pic>
      </p:grpSp>
      <p:grpSp>
        <p:nvGrpSpPr>
          <p:cNvPr id="6" name="15 Grupo"/>
          <p:cNvGrpSpPr/>
          <p:nvPr/>
        </p:nvGrpSpPr>
        <p:grpSpPr>
          <a:xfrm>
            <a:off x="714348" y="0"/>
            <a:ext cx="8286808" cy="1516168"/>
            <a:chOff x="714348" y="0"/>
            <a:chExt cx="8286808" cy="1516168"/>
          </a:xfrm>
        </p:grpSpPr>
        <p:cxnSp>
          <p:nvCxnSpPr>
            <p:cNvPr id="17" name="16 Conector recto"/>
            <p:cNvCxnSpPr/>
            <p:nvPr/>
          </p:nvCxnSpPr>
          <p:spPr>
            <a:xfrm>
              <a:off x="714348" y="1357298"/>
              <a:ext cx="7000924" cy="158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17 Imagen" descr="petalos.pn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7358082" y="0"/>
              <a:ext cx="1643074" cy="1516168"/>
            </a:xfrm>
            <a:prstGeom prst="rect">
              <a:avLst/>
            </a:prstGeom>
          </p:spPr>
        </p:pic>
      </p:grp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758138" cy="4525963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ca-ES" dirty="0" smtClean="0"/>
              <a:t>Des de la Conselleria de Transició Energètica i Sectors Productius es pot aportar: </a:t>
            </a:r>
          </a:p>
          <a:p>
            <a:pPr algn="just">
              <a:lnSpc>
                <a:spcPct val="120000"/>
              </a:lnSpc>
            </a:pPr>
            <a:endParaRPr lang="ca-ES" dirty="0" smtClean="0"/>
          </a:p>
          <a:p>
            <a:pPr lvl="1"/>
            <a:r>
              <a:rPr lang="ca-ES" dirty="0" smtClean="0"/>
              <a:t>Pàgina web del Pacte de les </a:t>
            </a:r>
            <a:r>
              <a:rPr lang="ca-ES" dirty="0" err="1" smtClean="0"/>
              <a:t>Batlies</a:t>
            </a:r>
            <a:r>
              <a:rPr lang="ca-ES" dirty="0" smtClean="0"/>
              <a:t> a les Illes Balears actualitzada </a:t>
            </a:r>
          </a:p>
          <a:p>
            <a:pPr lvl="2">
              <a:buNone/>
            </a:pPr>
            <a:r>
              <a:rPr lang="ca-ES" dirty="0" smtClean="0"/>
              <a:t>(necessària coordinació amb la informació dels diferents Consells)</a:t>
            </a:r>
          </a:p>
          <a:p>
            <a:pPr lvl="1"/>
            <a:endParaRPr lang="ca-ES" dirty="0" smtClean="0"/>
          </a:p>
          <a:p>
            <a:pPr lvl="1"/>
            <a:r>
              <a:rPr lang="ca-ES" dirty="0" smtClean="0"/>
              <a:t>Es continuarà amb el desenvolupament de Llei 10/2019, de 22 de febrer, de canvi climàtic i transició energètica. </a:t>
            </a:r>
          </a:p>
          <a:p>
            <a:pPr lvl="2"/>
            <a:r>
              <a:rPr lang="ca-ES" dirty="0" smtClean="0"/>
              <a:t>Pla de Transició Energètica i Canvi Climàtic</a:t>
            </a:r>
          </a:p>
          <a:p>
            <a:pPr lvl="2"/>
            <a:r>
              <a:rPr lang="ca-ES" dirty="0" smtClean="0"/>
              <a:t>Reconeixement a les millors pràctiques vers el canvi climàtic (es podria fer en el marc del Pacte de les </a:t>
            </a:r>
            <a:r>
              <a:rPr lang="ca-ES" dirty="0" err="1" smtClean="0"/>
              <a:t>Batlies</a:t>
            </a:r>
            <a:r>
              <a:rPr lang="ca-ES" dirty="0" smtClean="0"/>
              <a:t>)</a:t>
            </a:r>
          </a:p>
          <a:p>
            <a:pPr lvl="2"/>
            <a:endParaRPr lang="ca-ES" dirty="0" smtClean="0"/>
          </a:p>
          <a:p>
            <a:pPr lvl="1"/>
            <a:r>
              <a:rPr lang="ca-ES" dirty="0" smtClean="0"/>
              <a:t>Subvencions 2021 per part de la </a:t>
            </a:r>
            <a:r>
              <a:rPr lang="ca-ES" dirty="0" err="1" smtClean="0"/>
              <a:t>DGEiCC</a:t>
            </a:r>
            <a:r>
              <a:rPr lang="ca-ES" dirty="0" smtClean="0"/>
              <a:t>: </a:t>
            </a:r>
          </a:p>
          <a:p>
            <a:pPr lvl="2"/>
            <a:r>
              <a:rPr lang="ca-ES" dirty="0" smtClean="0"/>
              <a:t>Convocatòries en el marc de la mitigació del canvi climàtic (incursió d’energies renovables, eficiència energètica i canvi de mobilitat).</a:t>
            </a:r>
          </a:p>
          <a:p>
            <a:pPr lvl="2"/>
            <a:r>
              <a:rPr lang="ca-ES" dirty="0" smtClean="0"/>
              <a:t>S’obren noves línies de subvenció que incideixen més en la part d’adaptació (PIMA adapta canvi climàtic o PIMA adapta Ecosistemes). </a:t>
            </a:r>
          </a:p>
          <a:p>
            <a:pPr lvl="1" algn="just">
              <a:lnSpc>
                <a:spcPct val="120000"/>
              </a:lnSpc>
            </a:pPr>
            <a:endParaRPr lang="ca-ES" dirty="0" smtClean="0"/>
          </a:p>
          <a:p>
            <a:pPr lvl="2" algn="just">
              <a:lnSpc>
                <a:spcPct val="120000"/>
              </a:lnSpc>
              <a:buNone/>
            </a:pPr>
            <a:endParaRPr lang="ca-ES" dirty="0" smtClean="0"/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lvl="2" algn="just">
              <a:lnSpc>
                <a:spcPct val="120000"/>
              </a:lnSpc>
            </a:pPr>
            <a:endParaRPr lang="es-ES" dirty="0" smtClean="0"/>
          </a:p>
          <a:p>
            <a:pPr algn="just">
              <a:lnSpc>
                <a:spcPct val="120000"/>
              </a:lnSpc>
            </a:pPr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14348" y="357174"/>
            <a:ext cx="7972452" cy="1143000"/>
          </a:xfrm>
        </p:spPr>
        <p:txBody>
          <a:bodyPr>
            <a:normAutofit/>
          </a:bodyPr>
          <a:lstStyle/>
          <a:p>
            <a:pPr algn="l"/>
            <a:r>
              <a:rPr lang="ca-ES" b="1" dirty="0" smtClean="0"/>
              <a:t>Aportacions </a:t>
            </a:r>
            <a:endParaRPr lang="ca-ES" dirty="0"/>
          </a:p>
        </p:txBody>
      </p:sp>
      <p:grpSp>
        <p:nvGrpSpPr>
          <p:cNvPr id="6" name="15 Grupo"/>
          <p:cNvGrpSpPr/>
          <p:nvPr/>
        </p:nvGrpSpPr>
        <p:grpSpPr>
          <a:xfrm>
            <a:off x="714348" y="0"/>
            <a:ext cx="8286808" cy="1516168"/>
            <a:chOff x="714348" y="0"/>
            <a:chExt cx="8286808" cy="1516168"/>
          </a:xfrm>
        </p:grpSpPr>
        <p:cxnSp>
          <p:nvCxnSpPr>
            <p:cNvPr id="17" name="16 Conector recto"/>
            <p:cNvCxnSpPr/>
            <p:nvPr/>
          </p:nvCxnSpPr>
          <p:spPr>
            <a:xfrm>
              <a:off x="714348" y="1357298"/>
              <a:ext cx="7000924" cy="158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17 Imagen" descr="petalos.png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7358082" y="0"/>
              <a:ext cx="1643074" cy="1516168"/>
            </a:xfrm>
            <a:prstGeom prst="rect">
              <a:avLst/>
            </a:prstGeom>
          </p:spPr>
        </p:pic>
      </p:grp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7758138" cy="3124943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ca-ES" dirty="0" smtClean="0"/>
              <a:t>Des de la Conselleria de Transició Energètica i Sectors Productius es pot aportar: </a:t>
            </a:r>
          </a:p>
          <a:p>
            <a:pPr algn="just">
              <a:lnSpc>
                <a:spcPct val="120000"/>
              </a:lnSpc>
            </a:pPr>
            <a:endParaRPr lang="ca-ES" dirty="0" smtClean="0"/>
          </a:p>
          <a:p>
            <a:pPr lvl="1"/>
            <a:r>
              <a:rPr lang="ca-ES" dirty="0" smtClean="0"/>
              <a:t>Aspectes d’adaptació al Canvi Climàtic: </a:t>
            </a:r>
          </a:p>
          <a:p>
            <a:pPr lvl="2"/>
            <a:r>
              <a:rPr lang="ca-ES" dirty="0" smtClean="0"/>
              <a:t>Costes pel canvi </a:t>
            </a:r>
            <a:r>
              <a:rPr lang="ca-ES" sz="1900" dirty="0" smtClean="0"/>
              <a:t>(</a:t>
            </a:r>
            <a:r>
              <a:rPr lang="ca-ES" sz="1900" dirty="0" smtClean="0">
                <a:hlinkClick r:id="rId3"/>
              </a:rPr>
              <a:t>https://www.caib.es/sites/costespelcanvi</a:t>
            </a:r>
            <a:r>
              <a:rPr lang="ca-ES" sz="1900" dirty="0" smtClean="0"/>
              <a:t>)</a:t>
            </a:r>
          </a:p>
          <a:p>
            <a:pPr lvl="3"/>
            <a:r>
              <a:rPr lang="ca-ES" dirty="0" smtClean="0"/>
              <a:t>Visor inundació costa</a:t>
            </a:r>
          </a:p>
          <a:p>
            <a:pPr lvl="3"/>
            <a:r>
              <a:rPr lang="ca-ES" dirty="0" smtClean="0"/>
              <a:t>Informe de riscos</a:t>
            </a:r>
          </a:p>
          <a:p>
            <a:pPr lvl="3"/>
            <a:endParaRPr lang="ca-ES" dirty="0" smtClean="0"/>
          </a:p>
          <a:p>
            <a:pPr lvl="2"/>
            <a:r>
              <a:rPr lang="ca-ES" dirty="0" smtClean="0"/>
              <a:t>Estudi de vulnerabilitat actualitzat</a:t>
            </a:r>
          </a:p>
          <a:p>
            <a:pPr lvl="3"/>
            <a:endParaRPr lang="ca-ES" dirty="0" smtClean="0"/>
          </a:p>
          <a:p>
            <a:pPr lvl="3"/>
            <a:endParaRPr lang="ca-ES" dirty="0" smtClean="0"/>
          </a:p>
          <a:p>
            <a:pPr lvl="2"/>
            <a:endParaRPr lang="ca-ES" dirty="0" smtClean="0"/>
          </a:p>
          <a:p>
            <a:pPr lvl="1" algn="just">
              <a:lnSpc>
                <a:spcPct val="120000"/>
              </a:lnSpc>
            </a:pPr>
            <a:endParaRPr lang="ca-ES" dirty="0" smtClean="0"/>
          </a:p>
          <a:p>
            <a:pPr lvl="2" algn="just">
              <a:lnSpc>
                <a:spcPct val="120000"/>
              </a:lnSpc>
              <a:buNone/>
            </a:pPr>
            <a:endParaRPr lang="ca-ES" dirty="0" smtClean="0"/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lvl="2" algn="just">
              <a:lnSpc>
                <a:spcPct val="120000"/>
              </a:lnSpc>
            </a:pPr>
            <a:endParaRPr lang="es-ES" dirty="0" smtClean="0"/>
          </a:p>
          <a:p>
            <a:pPr algn="just">
              <a:lnSpc>
                <a:spcPct val="120000"/>
              </a:lnSpc>
            </a:pPr>
            <a:endParaRPr lang="ca-E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5013176"/>
            <a:ext cx="186014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 r="4394"/>
          <a:stretch>
            <a:fillRect/>
          </a:stretch>
        </p:blipFill>
        <p:spPr bwMode="auto">
          <a:xfrm>
            <a:off x="2771800" y="5085184"/>
            <a:ext cx="1063683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4618202"/>
            <a:ext cx="3434120" cy="208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14348" y="357174"/>
            <a:ext cx="7972452" cy="1143000"/>
          </a:xfrm>
        </p:spPr>
        <p:txBody>
          <a:bodyPr>
            <a:normAutofit/>
          </a:bodyPr>
          <a:lstStyle/>
          <a:p>
            <a:pPr algn="l"/>
            <a:r>
              <a:rPr lang="ca-ES" b="1" dirty="0" smtClean="0"/>
              <a:t>Coordinació d’esforços</a:t>
            </a:r>
            <a:endParaRPr lang="ca-ES" dirty="0"/>
          </a:p>
        </p:txBody>
      </p:sp>
      <p:grpSp>
        <p:nvGrpSpPr>
          <p:cNvPr id="2" name="5 Grupo"/>
          <p:cNvGrpSpPr/>
          <p:nvPr/>
        </p:nvGrpSpPr>
        <p:grpSpPr>
          <a:xfrm>
            <a:off x="6572264" y="5786454"/>
            <a:ext cx="2214578" cy="844711"/>
            <a:chOff x="214282" y="4714884"/>
            <a:chExt cx="5159616" cy="1968042"/>
          </a:xfrm>
        </p:grpSpPr>
        <p:pic>
          <p:nvPicPr>
            <p:cNvPr id="4" name="Picture 2" descr="https://www.caib.es/sites/batles/ca/inici/archivopub.do?ctrl=MCRST394ZI322624&amp;id=32262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286116" y="4723396"/>
              <a:ext cx="2087782" cy="1871408"/>
            </a:xfrm>
            <a:prstGeom prst="rect">
              <a:avLst/>
            </a:prstGeom>
            <a:noFill/>
          </p:spPr>
        </p:pic>
        <p:pic>
          <p:nvPicPr>
            <p:cNvPr id="5" name="4 Imagen" descr="C_TRA_ENE_SEC_PRO_MEM_DEM_DIR_GEN_ENE_CAN_CLI_azul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14282" y="4714884"/>
              <a:ext cx="2786082" cy="1968042"/>
            </a:xfrm>
            <a:prstGeom prst="rect">
              <a:avLst/>
            </a:prstGeom>
          </p:spPr>
        </p:pic>
      </p:grpSp>
      <p:grpSp>
        <p:nvGrpSpPr>
          <p:cNvPr id="6" name="15 Grupo"/>
          <p:cNvGrpSpPr/>
          <p:nvPr/>
        </p:nvGrpSpPr>
        <p:grpSpPr>
          <a:xfrm>
            <a:off x="714348" y="0"/>
            <a:ext cx="8286808" cy="1516168"/>
            <a:chOff x="714348" y="0"/>
            <a:chExt cx="8286808" cy="1516168"/>
          </a:xfrm>
        </p:grpSpPr>
        <p:cxnSp>
          <p:nvCxnSpPr>
            <p:cNvPr id="17" name="16 Conector recto"/>
            <p:cNvCxnSpPr/>
            <p:nvPr/>
          </p:nvCxnSpPr>
          <p:spPr>
            <a:xfrm>
              <a:off x="714348" y="1357298"/>
              <a:ext cx="7000924" cy="158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17 Imagen" descr="petalos.pn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7358082" y="0"/>
              <a:ext cx="1643074" cy="1516168"/>
            </a:xfrm>
            <a:prstGeom prst="rect">
              <a:avLst/>
            </a:prstGeom>
          </p:spPr>
        </p:pic>
      </p:grp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758138" cy="4525963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ca-ES" dirty="0" smtClean="0"/>
              <a:t>Els PACES han de ser full de ruta per a l’ajuntament: </a:t>
            </a:r>
          </a:p>
          <a:p>
            <a:pPr algn="just">
              <a:lnSpc>
                <a:spcPct val="120000"/>
              </a:lnSpc>
            </a:pPr>
            <a:endParaRPr lang="ca-ES" dirty="0" smtClean="0"/>
          </a:p>
          <a:p>
            <a:pPr lvl="1" algn="just">
              <a:lnSpc>
                <a:spcPct val="120000"/>
              </a:lnSpc>
            </a:pPr>
            <a:r>
              <a:rPr lang="ca-ES" dirty="0" smtClean="0"/>
              <a:t>Poques accions ben definides </a:t>
            </a:r>
          </a:p>
          <a:p>
            <a:pPr lvl="1" algn="just">
              <a:lnSpc>
                <a:spcPct val="120000"/>
              </a:lnSpc>
            </a:pPr>
            <a:r>
              <a:rPr lang="ca-ES" dirty="0" smtClean="0"/>
              <a:t>Tenir projectes redactats per a sol·licitud de finançament</a:t>
            </a:r>
          </a:p>
          <a:p>
            <a:pPr lvl="1" algn="just">
              <a:lnSpc>
                <a:spcPct val="120000"/>
              </a:lnSpc>
            </a:pPr>
            <a:r>
              <a:rPr lang="ca-ES" dirty="0" smtClean="0"/>
              <a:t>Coordinació </a:t>
            </a:r>
            <a:r>
              <a:rPr lang="ca-ES" dirty="0" err="1" smtClean="0"/>
              <a:t>DGEiCC</a:t>
            </a:r>
            <a:r>
              <a:rPr lang="ca-ES" dirty="0" smtClean="0"/>
              <a:t> / Consells en el finançament d’accions:</a:t>
            </a:r>
          </a:p>
          <a:p>
            <a:pPr lvl="2" algn="just">
              <a:lnSpc>
                <a:spcPct val="120000"/>
              </a:lnSpc>
            </a:pPr>
            <a:r>
              <a:rPr lang="ca-ES" dirty="0" smtClean="0"/>
              <a:t>Coherència en accions subvencionades: s’han de treure ajudes dels dos organismes per a les mateixes accions?</a:t>
            </a:r>
          </a:p>
          <a:p>
            <a:pPr lvl="2" algn="just">
              <a:lnSpc>
                <a:spcPct val="120000"/>
              </a:lnSpc>
            </a:pPr>
            <a:r>
              <a:rPr lang="ca-ES" dirty="0" smtClean="0"/>
              <a:t>Coherència en les quanties atorgades: han de </a:t>
            </a:r>
            <a:r>
              <a:rPr lang="ca-ES" dirty="0" err="1" smtClean="0"/>
              <a:t>subvencionar-se</a:t>
            </a:r>
            <a:r>
              <a:rPr lang="ca-ES" dirty="0" smtClean="0"/>
              <a:t> % diferents? </a:t>
            </a:r>
          </a:p>
          <a:p>
            <a:pPr lvl="2" algn="just">
              <a:lnSpc>
                <a:spcPct val="120000"/>
              </a:lnSpc>
            </a:pPr>
            <a:r>
              <a:rPr lang="ca-ES" dirty="0" smtClean="0"/>
              <a:t>Coherència entre mitigació i adaptació. Alerta amb les solucions de “mala” adaptació  </a:t>
            </a:r>
          </a:p>
          <a:p>
            <a:pPr lvl="2" algn="just">
              <a:lnSpc>
                <a:spcPct val="120000"/>
              </a:lnSpc>
            </a:pPr>
            <a:r>
              <a:rPr lang="ca-ES" dirty="0" smtClean="0"/>
              <a:t>Vetllar per la coherència de la subvenció amb el PACES aprovat</a:t>
            </a:r>
          </a:p>
          <a:p>
            <a:pPr lvl="2" algn="just">
              <a:lnSpc>
                <a:spcPct val="120000"/>
              </a:lnSpc>
              <a:buNone/>
            </a:pPr>
            <a:r>
              <a:rPr lang="ca-ES" dirty="0" smtClean="0"/>
              <a:t>	(REQUISIT QUE ESTIGUIN EN EL PACES???)</a:t>
            </a:r>
          </a:p>
          <a:p>
            <a:pPr algn="just">
              <a:lnSpc>
                <a:spcPct val="120000"/>
              </a:lnSpc>
            </a:pPr>
            <a:endParaRPr lang="ca-ES" dirty="0" smtClean="0"/>
          </a:p>
          <a:p>
            <a:pPr algn="just">
              <a:lnSpc>
                <a:spcPct val="120000"/>
              </a:lnSpc>
            </a:pPr>
            <a:r>
              <a:rPr lang="ca-ES" dirty="0" smtClean="0"/>
              <a:t>Els PACES </a:t>
            </a:r>
            <a:r>
              <a:rPr lang="ca-ES" dirty="0" err="1" smtClean="0"/>
              <a:t>vs</a:t>
            </a:r>
            <a:r>
              <a:rPr lang="ca-ES" dirty="0" smtClean="0"/>
              <a:t> altres docs.</a:t>
            </a:r>
          </a:p>
          <a:p>
            <a:pPr lvl="1" algn="just">
              <a:lnSpc>
                <a:spcPct val="120000"/>
              </a:lnSpc>
            </a:pPr>
            <a:r>
              <a:rPr lang="ca-ES" dirty="0" smtClean="0"/>
              <a:t>Agendes de transició energètica (</a:t>
            </a:r>
            <a:r>
              <a:rPr lang="ca-ES" dirty="0" err="1" smtClean="0"/>
              <a:t>Clean</a:t>
            </a:r>
            <a:r>
              <a:rPr lang="ca-ES" dirty="0" smtClean="0"/>
              <a:t> Energy)</a:t>
            </a:r>
          </a:p>
          <a:p>
            <a:pPr lvl="1" algn="just">
              <a:lnSpc>
                <a:spcPct val="120000"/>
              </a:lnSpc>
            </a:pPr>
            <a:r>
              <a:rPr lang="ca-ES" dirty="0" smtClean="0"/>
              <a:t>Pla de Transició Energètica i Canvi Climàtic</a:t>
            </a:r>
          </a:p>
          <a:p>
            <a:pPr lvl="1" algn="just">
              <a:lnSpc>
                <a:spcPct val="120000"/>
              </a:lnSpc>
            </a:pPr>
            <a:r>
              <a:rPr lang="ca-ES" dirty="0" smtClean="0"/>
              <a:t>Agenda 2030</a:t>
            </a:r>
          </a:p>
          <a:p>
            <a:pPr algn="just">
              <a:lnSpc>
                <a:spcPct val="120000"/>
              </a:lnSpc>
            </a:pPr>
            <a:endParaRPr lang="ca-ES" dirty="0" smtClean="0"/>
          </a:p>
          <a:p>
            <a:pPr algn="just">
              <a:lnSpc>
                <a:spcPct val="120000"/>
              </a:lnSpc>
            </a:pPr>
            <a:endParaRPr lang="ca-ES" dirty="0" smtClean="0"/>
          </a:p>
          <a:p>
            <a:pPr lvl="2" algn="just">
              <a:lnSpc>
                <a:spcPct val="120000"/>
              </a:lnSpc>
              <a:buNone/>
            </a:pPr>
            <a:endParaRPr lang="ca-ES" dirty="0" smtClean="0"/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lvl="2" algn="just">
              <a:lnSpc>
                <a:spcPct val="120000"/>
              </a:lnSpc>
            </a:pPr>
            <a:endParaRPr lang="es-ES" dirty="0" smtClean="0"/>
          </a:p>
          <a:p>
            <a:pPr algn="just">
              <a:lnSpc>
                <a:spcPct val="120000"/>
              </a:lnSpc>
            </a:pPr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14348" y="357174"/>
            <a:ext cx="797245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ca-ES" b="1" dirty="0" smtClean="0"/>
              <a:t>Expectatives GT </a:t>
            </a:r>
            <a:r>
              <a:rPr lang="ca-ES" b="1" dirty="0" err="1" smtClean="0"/>
              <a:t>coodinadors</a:t>
            </a:r>
            <a:endParaRPr lang="ca-ES" dirty="0"/>
          </a:p>
        </p:txBody>
      </p:sp>
      <p:grpSp>
        <p:nvGrpSpPr>
          <p:cNvPr id="2" name="5 Grupo"/>
          <p:cNvGrpSpPr/>
          <p:nvPr/>
        </p:nvGrpSpPr>
        <p:grpSpPr>
          <a:xfrm>
            <a:off x="6572264" y="5786454"/>
            <a:ext cx="2214578" cy="844711"/>
            <a:chOff x="214282" y="4714884"/>
            <a:chExt cx="5159616" cy="1968042"/>
          </a:xfrm>
        </p:grpSpPr>
        <p:pic>
          <p:nvPicPr>
            <p:cNvPr id="4" name="Picture 2" descr="https://www.caib.es/sites/batles/ca/inici/archivopub.do?ctrl=MCRST394ZI322624&amp;id=32262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286116" y="4723396"/>
              <a:ext cx="2087782" cy="1871408"/>
            </a:xfrm>
            <a:prstGeom prst="rect">
              <a:avLst/>
            </a:prstGeom>
            <a:noFill/>
          </p:spPr>
        </p:pic>
        <p:pic>
          <p:nvPicPr>
            <p:cNvPr id="5" name="4 Imagen" descr="C_TRA_ENE_SEC_PRO_MEM_DEM_DIR_GEN_ENE_CAN_CLI_azul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14282" y="4714884"/>
              <a:ext cx="2786082" cy="1968042"/>
            </a:xfrm>
            <a:prstGeom prst="rect">
              <a:avLst/>
            </a:prstGeom>
          </p:spPr>
        </p:pic>
      </p:grpSp>
      <p:grpSp>
        <p:nvGrpSpPr>
          <p:cNvPr id="6" name="15 Grupo"/>
          <p:cNvGrpSpPr/>
          <p:nvPr/>
        </p:nvGrpSpPr>
        <p:grpSpPr>
          <a:xfrm>
            <a:off x="714348" y="0"/>
            <a:ext cx="8286808" cy="1516168"/>
            <a:chOff x="714348" y="0"/>
            <a:chExt cx="8286808" cy="1516168"/>
          </a:xfrm>
        </p:grpSpPr>
        <p:cxnSp>
          <p:nvCxnSpPr>
            <p:cNvPr id="17" name="16 Conector recto"/>
            <p:cNvCxnSpPr/>
            <p:nvPr/>
          </p:nvCxnSpPr>
          <p:spPr>
            <a:xfrm>
              <a:off x="714348" y="1357298"/>
              <a:ext cx="7000924" cy="158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17 Imagen" descr="petalos.pn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7358082" y="0"/>
              <a:ext cx="1643074" cy="1516168"/>
            </a:xfrm>
            <a:prstGeom prst="rect">
              <a:avLst/>
            </a:prstGeom>
          </p:spPr>
        </p:pic>
      </p:grp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7758138" cy="4425355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20000"/>
              </a:lnSpc>
            </a:pPr>
            <a:r>
              <a:rPr lang="ca-ES" sz="2800" dirty="0" smtClean="0"/>
              <a:t>Enviament full de càlcul amb contactes polítics i tècnics</a:t>
            </a:r>
          </a:p>
          <a:p>
            <a:pPr algn="just">
              <a:lnSpc>
                <a:spcPct val="120000"/>
              </a:lnSpc>
            </a:pPr>
            <a:r>
              <a:rPr lang="ca-ES" sz="2800" dirty="0" smtClean="0"/>
              <a:t>Llista distribució novetats</a:t>
            </a:r>
          </a:p>
          <a:p>
            <a:pPr algn="just">
              <a:lnSpc>
                <a:spcPct val="120000"/>
              </a:lnSpc>
            </a:pPr>
            <a:r>
              <a:rPr lang="ca-ES" sz="2800" dirty="0" smtClean="0"/>
              <a:t>Possibles reunions tècniques</a:t>
            </a:r>
          </a:p>
          <a:p>
            <a:pPr algn="just">
              <a:lnSpc>
                <a:spcPct val="120000"/>
              </a:lnSpc>
            </a:pPr>
            <a:r>
              <a:rPr lang="ca-ES" sz="2800" dirty="0" smtClean="0"/>
              <a:t>Jornades adreçades als municipis (tipus les que ha fet la diputació de Girona)</a:t>
            </a:r>
          </a:p>
          <a:p>
            <a:pPr algn="just">
              <a:lnSpc>
                <a:spcPct val="120000"/>
              </a:lnSpc>
            </a:pPr>
            <a:r>
              <a:rPr lang="ca-ES" sz="2800" dirty="0" smtClean="0"/>
              <a:t>Val la pena una reunió de posar-se al dia anual?</a:t>
            </a:r>
          </a:p>
          <a:p>
            <a:pPr algn="just">
              <a:lnSpc>
                <a:spcPct val="120000"/>
              </a:lnSpc>
            </a:pPr>
            <a:endParaRPr lang="ca-ES" sz="2800" dirty="0" smtClean="0"/>
          </a:p>
          <a:p>
            <a:pPr algn="just">
              <a:lnSpc>
                <a:spcPct val="120000"/>
              </a:lnSpc>
            </a:pPr>
            <a:endParaRPr lang="ca-ES" sz="2800" dirty="0" smtClean="0"/>
          </a:p>
          <a:p>
            <a:pPr algn="just">
              <a:lnSpc>
                <a:spcPct val="120000"/>
              </a:lnSpc>
            </a:pPr>
            <a:endParaRPr lang="ca-ES" sz="2800" dirty="0" smtClean="0"/>
          </a:p>
          <a:p>
            <a:pPr lvl="2" algn="just">
              <a:lnSpc>
                <a:spcPct val="120000"/>
              </a:lnSpc>
              <a:buNone/>
            </a:pPr>
            <a:endParaRPr lang="ca-ES" sz="2000" dirty="0" smtClean="0"/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ca-ES" sz="2000" dirty="0" smtClean="0"/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ca-ES" sz="2000" dirty="0" smtClean="0"/>
          </a:p>
          <a:p>
            <a:pPr lvl="2" algn="just">
              <a:lnSpc>
                <a:spcPct val="120000"/>
              </a:lnSpc>
            </a:pPr>
            <a:endParaRPr lang="es-ES" sz="2000" dirty="0" smtClean="0"/>
          </a:p>
          <a:p>
            <a:pPr algn="just">
              <a:lnSpc>
                <a:spcPct val="120000"/>
              </a:lnSpc>
            </a:pPr>
            <a:endParaRPr lang="ca-E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785786" y="2017721"/>
            <a:ext cx="7901014" cy="4268799"/>
          </a:xfrm>
        </p:spPr>
        <p:txBody>
          <a:bodyPr>
            <a:normAutofit/>
          </a:bodyPr>
          <a:lstStyle/>
          <a:p>
            <a:r>
              <a:rPr lang="ca-ES" sz="2800" dirty="0" smtClean="0"/>
              <a:t>Oferir un espai d’intercanvi d’informació i coordinació </a:t>
            </a:r>
          </a:p>
          <a:p>
            <a:pPr lvl="1"/>
            <a:r>
              <a:rPr lang="ca-ES" sz="2400" dirty="0" smtClean="0"/>
              <a:t>Trajectòria en el Pacte de les </a:t>
            </a:r>
            <a:r>
              <a:rPr lang="ca-ES" sz="2400" dirty="0" err="1" smtClean="0"/>
              <a:t>Batlies</a:t>
            </a:r>
            <a:r>
              <a:rPr lang="ca-ES" sz="2400" dirty="0" smtClean="0"/>
              <a:t> </a:t>
            </a:r>
          </a:p>
          <a:p>
            <a:pPr lvl="1"/>
            <a:r>
              <a:rPr lang="ca-ES" sz="2400" dirty="0" smtClean="0"/>
              <a:t>Estructura administrativa</a:t>
            </a:r>
          </a:p>
          <a:p>
            <a:pPr lvl="1"/>
            <a:r>
              <a:rPr lang="ca-ES" sz="2400" dirty="0" smtClean="0"/>
              <a:t>Experiències i accions desenvolupades</a:t>
            </a:r>
          </a:p>
          <a:p>
            <a:pPr lvl="1"/>
            <a:r>
              <a:rPr lang="ca-ES" sz="2400" dirty="0" smtClean="0"/>
              <a:t>Pla d’actuacions en marxa</a:t>
            </a:r>
          </a:p>
          <a:p>
            <a:pPr lvl="1"/>
            <a:r>
              <a:rPr lang="ca-ES" sz="2400" dirty="0" smtClean="0"/>
              <a:t>Dificultats superades i com</a:t>
            </a:r>
          </a:p>
          <a:p>
            <a:pPr lvl="1"/>
            <a:r>
              <a:rPr lang="ca-ES" sz="2400" b="1" dirty="0" smtClean="0">
                <a:solidFill>
                  <a:srgbClr val="F4D72C"/>
                </a:solidFill>
              </a:rPr>
              <a:t>Expectatives de futur com a grup de treball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14348" y="357166"/>
            <a:ext cx="7972452" cy="1143000"/>
          </a:xfrm>
        </p:spPr>
        <p:txBody>
          <a:bodyPr>
            <a:normAutofit/>
          </a:bodyPr>
          <a:lstStyle/>
          <a:p>
            <a:pPr algn="l"/>
            <a:r>
              <a:rPr lang="ca-ES" b="1" dirty="0" smtClean="0"/>
              <a:t>Objectius de la reunió</a:t>
            </a:r>
            <a:endParaRPr lang="ca-ES" dirty="0"/>
          </a:p>
        </p:txBody>
      </p:sp>
      <p:grpSp>
        <p:nvGrpSpPr>
          <p:cNvPr id="6" name="5 Grupo"/>
          <p:cNvGrpSpPr/>
          <p:nvPr/>
        </p:nvGrpSpPr>
        <p:grpSpPr>
          <a:xfrm>
            <a:off x="6643702" y="5786454"/>
            <a:ext cx="2214578" cy="844711"/>
            <a:chOff x="214282" y="4714884"/>
            <a:chExt cx="5159616" cy="1968042"/>
          </a:xfrm>
        </p:grpSpPr>
        <p:pic>
          <p:nvPicPr>
            <p:cNvPr id="4" name="Picture 2" descr="https://www.caib.es/sites/batles/ca/inici/archivopub.do?ctrl=MCRST394ZI322624&amp;id=32262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286116" y="4723396"/>
              <a:ext cx="2087782" cy="1871408"/>
            </a:xfrm>
            <a:prstGeom prst="rect">
              <a:avLst/>
            </a:prstGeom>
            <a:noFill/>
          </p:spPr>
        </p:pic>
        <p:pic>
          <p:nvPicPr>
            <p:cNvPr id="5" name="4 Imagen" descr="C_TRA_ENE_SEC_PRO_MEM_DEM_DIR_GEN_ENE_CAN_CLI_azul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14282" y="4714884"/>
              <a:ext cx="2786082" cy="1968042"/>
            </a:xfrm>
            <a:prstGeom prst="rect">
              <a:avLst/>
            </a:prstGeom>
          </p:spPr>
        </p:pic>
      </p:grpSp>
      <p:grpSp>
        <p:nvGrpSpPr>
          <p:cNvPr id="18" name="17 Grupo"/>
          <p:cNvGrpSpPr/>
          <p:nvPr/>
        </p:nvGrpSpPr>
        <p:grpSpPr>
          <a:xfrm>
            <a:off x="714348" y="55444"/>
            <a:ext cx="8286808" cy="1516168"/>
            <a:chOff x="714348" y="0"/>
            <a:chExt cx="8286808" cy="1516168"/>
          </a:xfrm>
        </p:grpSpPr>
        <p:cxnSp>
          <p:nvCxnSpPr>
            <p:cNvPr id="10" name="9 Conector recto"/>
            <p:cNvCxnSpPr/>
            <p:nvPr/>
          </p:nvCxnSpPr>
          <p:spPr>
            <a:xfrm>
              <a:off x="714348" y="1357298"/>
              <a:ext cx="7000924" cy="158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7 Imagen" descr="petalos.pn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7358082" y="0"/>
              <a:ext cx="1643074" cy="151616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71472" y="3143248"/>
            <a:ext cx="7215238" cy="2928958"/>
          </a:xfrm>
        </p:spPr>
        <p:txBody>
          <a:bodyPr>
            <a:noAutofit/>
          </a:bodyPr>
          <a:lstStyle/>
          <a:p>
            <a:pPr indent="0">
              <a:lnSpc>
                <a:spcPts val="1500"/>
              </a:lnSpc>
              <a:spcBef>
                <a:spcPts val="0"/>
              </a:spcBef>
              <a:buNone/>
            </a:pPr>
            <a:r>
              <a:rPr lang="ca-ES" sz="1800" dirty="0" smtClean="0">
                <a:solidFill>
                  <a:srgbClr val="00827C"/>
                </a:solidFill>
              </a:rPr>
              <a:t>10.00 h 	Direcció General d'Energia i Canvi Climàtic </a:t>
            </a:r>
            <a:endParaRPr lang="es-ES" sz="1800" dirty="0" smtClean="0">
              <a:solidFill>
                <a:srgbClr val="00827C"/>
              </a:solidFill>
            </a:endParaRPr>
          </a:p>
          <a:p>
            <a:pPr indent="0">
              <a:lnSpc>
                <a:spcPts val="1500"/>
              </a:lnSpc>
              <a:spcBef>
                <a:spcPts val="0"/>
              </a:spcBef>
              <a:buNone/>
            </a:pPr>
            <a:r>
              <a:rPr lang="ca-ES" sz="1800" dirty="0" smtClean="0">
                <a:solidFill>
                  <a:srgbClr val="00827C"/>
                </a:solidFill>
              </a:rPr>
              <a:t> </a:t>
            </a:r>
            <a:endParaRPr lang="es-ES" sz="1800" dirty="0" smtClean="0">
              <a:solidFill>
                <a:srgbClr val="00827C"/>
              </a:solidFill>
            </a:endParaRPr>
          </a:p>
          <a:p>
            <a:pPr indent="0">
              <a:lnSpc>
                <a:spcPts val="1500"/>
              </a:lnSpc>
              <a:spcBef>
                <a:spcPts val="0"/>
              </a:spcBef>
              <a:buNone/>
            </a:pPr>
            <a:r>
              <a:rPr lang="ca-ES" sz="1800" dirty="0" smtClean="0">
                <a:solidFill>
                  <a:srgbClr val="00827C"/>
                </a:solidFill>
              </a:rPr>
              <a:t>10.15 h 	Direcció General de Residus i Educació Ambiental</a:t>
            </a:r>
            <a:endParaRPr lang="es-ES" sz="1800" dirty="0" smtClean="0">
              <a:solidFill>
                <a:srgbClr val="00827C"/>
              </a:solidFill>
            </a:endParaRPr>
          </a:p>
          <a:p>
            <a:pPr indent="0">
              <a:lnSpc>
                <a:spcPts val="1500"/>
              </a:lnSpc>
              <a:spcBef>
                <a:spcPts val="0"/>
              </a:spcBef>
            </a:pPr>
            <a:endParaRPr lang="es-ES" sz="1800" dirty="0" smtClean="0">
              <a:solidFill>
                <a:srgbClr val="00827C"/>
              </a:solidFill>
            </a:endParaRPr>
          </a:p>
          <a:p>
            <a:pPr indent="0">
              <a:lnSpc>
                <a:spcPts val="1500"/>
              </a:lnSpc>
              <a:spcBef>
                <a:spcPts val="0"/>
              </a:spcBef>
              <a:buNone/>
            </a:pPr>
            <a:r>
              <a:rPr lang="ca-ES" sz="1800" dirty="0" smtClean="0">
                <a:solidFill>
                  <a:srgbClr val="00827C"/>
                </a:solidFill>
              </a:rPr>
              <a:t>10.30 h 	Consell de Mallorca</a:t>
            </a:r>
            <a:endParaRPr lang="es-ES" sz="1800" dirty="0" smtClean="0">
              <a:solidFill>
                <a:srgbClr val="00827C"/>
              </a:solidFill>
            </a:endParaRPr>
          </a:p>
          <a:p>
            <a:pPr indent="0">
              <a:lnSpc>
                <a:spcPts val="1500"/>
              </a:lnSpc>
              <a:spcBef>
                <a:spcPts val="0"/>
              </a:spcBef>
            </a:pPr>
            <a:endParaRPr lang="es-ES" sz="1800" dirty="0" smtClean="0">
              <a:solidFill>
                <a:srgbClr val="00827C"/>
              </a:solidFill>
            </a:endParaRPr>
          </a:p>
          <a:p>
            <a:pPr indent="0">
              <a:lnSpc>
                <a:spcPts val="1500"/>
              </a:lnSpc>
              <a:spcBef>
                <a:spcPts val="0"/>
              </a:spcBef>
              <a:buNone/>
            </a:pPr>
            <a:r>
              <a:rPr lang="ca-ES" sz="1800" dirty="0" smtClean="0">
                <a:solidFill>
                  <a:srgbClr val="00827C"/>
                </a:solidFill>
              </a:rPr>
              <a:t>10.45 h 	Consell de Formentera</a:t>
            </a:r>
            <a:endParaRPr lang="es-ES" sz="1800" dirty="0" smtClean="0">
              <a:solidFill>
                <a:srgbClr val="00827C"/>
              </a:solidFill>
            </a:endParaRPr>
          </a:p>
          <a:p>
            <a:pPr indent="0">
              <a:lnSpc>
                <a:spcPts val="1500"/>
              </a:lnSpc>
              <a:spcBef>
                <a:spcPts val="0"/>
              </a:spcBef>
            </a:pPr>
            <a:endParaRPr lang="es-ES" sz="1800" dirty="0" smtClean="0">
              <a:solidFill>
                <a:srgbClr val="00827C"/>
              </a:solidFill>
            </a:endParaRPr>
          </a:p>
          <a:p>
            <a:pPr indent="0">
              <a:lnSpc>
                <a:spcPts val="1500"/>
              </a:lnSpc>
              <a:spcBef>
                <a:spcPts val="0"/>
              </a:spcBef>
              <a:buNone/>
            </a:pPr>
            <a:r>
              <a:rPr lang="ca-ES" sz="1800" dirty="0" smtClean="0">
                <a:solidFill>
                  <a:srgbClr val="00827C"/>
                </a:solidFill>
              </a:rPr>
              <a:t>11.00 h 	Consell de Menorca</a:t>
            </a:r>
            <a:endParaRPr lang="es-ES" sz="1800" dirty="0" smtClean="0">
              <a:solidFill>
                <a:srgbClr val="00827C"/>
              </a:solidFill>
            </a:endParaRPr>
          </a:p>
          <a:p>
            <a:pPr indent="0">
              <a:lnSpc>
                <a:spcPts val="1500"/>
              </a:lnSpc>
              <a:spcBef>
                <a:spcPts val="0"/>
              </a:spcBef>
            </a:pPr>
            <a:endParaRPr lang="es-ES" sz="1800" dirty="0" smtClean="0">
              <a:solidFill>
                <a:srgbClr val="00827C"/>
              </a:solidFill>
            </a:endParaRPr>
          </a:p>
          <a:p>
            <a:pPr indent="0">
              <a:lnSpc>
                <a:spcPts val="1500"/>
              </a:lnSpc>
              <a:spcBef>
                <a:spcPts val="0"/>
              </a:spcBef>
              <a:buNone/>
            </a:pPr>
            <a:r>
              <a:rPr lang="ca-ES" sz="1800" dirty="0" smtClean="0">
                <a:solidFill>
                  <a:srgbClr val="00827C"/>
                </a:solidFill>
              </a:rPr>
              <a:t>11.15 h 	Consell de d’Eivissa</a:t>
            </a:r>
            <a:endParaRPr lang="es-ES" sz="1800" dirty="0" smtClean="0">
              <a:solidFill>
                <a:srgbClr val="00827C"/>
              </a:solidFill>
            </a:endParaRPr>
          </a:p>
          <a:p>
            <a:pPr indent="0">
              <a:lnSpc>
                <a:spcPts val="1500"/>
              </a:lnSpc>
              <a:spcBef>
                <a:spcPts val="0"/>
              </a:spcBef>
            </a:pPr>
            <a:endParaRPr lang="es-ES" sz="1800" dirty="0" smtClean="0">
              <a:solidFill>
                <a:srgbClr val="00827C"/>
              </a:solidFill>
            </a:endParaRPr>
          </a:p>
          <a:p>
            <a:pPr indent="0">
              <a:lnSpc>
                <a:spcPts val="1500"/>
              </a:lnSpc>
              <a:spcBef>
                <a:spcPts val="0"/>
              </a:spcBef>
              <a:buNone/>
            </a:pPr>
            <a:r>
              <a:rPr lang="ca-ES" sz="1800" dirty="0" smtClean="0">
                <a:solidFill>
                  <a:srgbClr val="00827C"/>
                </a:solidFill>
              </a:rPr>
              <a:t>11.30 h	Conclusions i tancament</a:t>
            </a:r>
            <a:endParaRPr lang="es-ES" sz="1800" dirty="0">
              <a:solidFill>
                <a:srgbClr val="00827C"/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14348" y="357174"/>
            <a:ext cx="7972452" cy="1143000"/>
          </a:xfrm>
        </p:spPr>
        <p:txBody>
          <a:bodyPr>
            <a:normAutofit/>
          </a:bodyPr>
          <a:lstStyle/>
          <a:p>
            <a:pPr algn="l"/>
            <a:r>
              <a:rPr lang="ca-ES" b="1" dirty="0" smtClean="0"/>
              <a:t>Ordre del dia</a:t>
            </a:r>
            <a:endParaRPr lang="ca-ES" dirty="0"/>
          </a:p>
        </p:txBody>
      </p:sp>
      <p:grpSp>
        <p:nvGrpSpPr>
          <p:cNvPr id="6" name="5 Grupo"/>
          <p:cNvGrpSpPr/>
          <p:nvPr/>
        </p:nvGrpSpPr>
        <p:grpSpPr>
          <a:xfrm>
            <a:off x="6572264" y="5786454"/>
            <a:ext cx="2214578" cy="844711"/>
            <a:chOff x="214282" y="4714884"/>
            <a:chExt cx="5159616" cy="1968042"/>
          </a:xfrm>
        </p:grpSpPr>
        <p:pic>
          <p:nvPicPr>
            <p:cNvPr id="4" name="Picture 2" descr="https://www.caib.es/sites/batles/ca/inici/archivopub.do?ctrl=MCRST394ZI322624&amp;id=32262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286116" y="4723396"/>
              <a:ext cx="2087782" cy="1871408"/>
            </a:xfrm>
            <a:prstGeom prst="rect">
              <a:avLst/>
            </a:prstGeom>
            <a:noFill/>
          </p:spPr>
        </p:pic>
        <p:pic>
          <p:nvPicPr>
            <p:cNvPr id="5" name="4 Imagen" descr="C_TRA_ENE_SEC_PRO_MEM_DEM_DIR_GEN_ENE_CAN_CLI_azul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14282" y="4714884"/>
              <a:ext cx="2786082" cy="1968042"/>
            </a:xfrm>
            <a:prstGeom prst="rect">
              <a:avLst/>
            </a:prstGeom>
          </p:spPr>
        </p:pic>
      </p:grpSp>
      <p:sp>
        <p:nvSpPr>
          <p:cNvPr id="14" name="1 Marcador de contenido"/>
          <p:cNvSpPr txBox="1">
            <a:spLocks/>
          </p:cNvSpPr>
          <p:nvPr/>
        </p:nvSpPr>
        <p:spPr>
          <a:xfrm>
            <a:off x="785786" y="1795450"/>
            <a:ext cx="7872410" cy="1347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ca-ES" sz="2800" dirty="0" smtClean="0">
                <a:solidFill>
                  <a:srgbClr val="8BA626"/>
                </a:solidFill>
              </a:rPr>
              <a:t>Breu presentació de 10 minuts </a:t>
            </a:r>
            <a:r>
              <a:rPr lang="es-ES" sz="2800" dirty="0" smtClean="0">
                <a:solidFill>
                  <a:srgbClr val="8BA626"/>
                </a:solidFill>
              </a:rPr>
              <a:t>i </a:t>
            </a:r>
            <a:r>
              <a:rPr lang="ca-ES" sz="2800" dirty="0" smtClean="0">
                <a:solidFill>
                  <a:srgbClr val="8BA626"/>
                </a:solidFill>
              </a:rPr>
              <a:t>5 minuts de torn obert de paraula després de cada presentació</a:t>
            </a:r>
            <a:endParaRPr lang="es-ES" sz="2800" dirty="0" smtClean="0">
              <a:solidFill>
                <a:srgbClr val="8BA626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rgbClr val="8BA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6" name="15 Grupo"/>
          <p:cNvGrpSpPr/>
          <p:nvPr/>
        </p:nvGrpSpPr>
        <p:grpSpPr>
          <a:xfrm>
            <a:off x="714348" y="0"/>
            <a:ext cx="8286808" cy="1516168"/>
            <a:chOff x="714348" y="0"/>
            <a:chExt cx="8286808" cy="1516168"/>
          </a:xfrm>
        </p:grpSpPr>
        <p:cxnSp>
          <p:nvCxnSpPr>
            <p:cNvPr id="17" name="16 Conector recto"/>
            <p:cNvCxnSpPr/>
            <p:nvPr/>
          </p:nvCxnSpPr>
          <p:spPr>
            <a:xfrm>
              <a:off x="714348" y="1357298"/>
              <a:ext cx="7000924" cy="158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17 Imagen" descr="petalos.pn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7358082" y="0"/>
              <a:ext cx="1643074" cy="151616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Triángulo isósceles"/>
          <p:cNvSpPr/>
          <p:nvPr/>
        </p:nvSpPr>
        <p:spPr>
          <a:xfrm rot="10800000">
            <a:off x="3071802" y="5143512"/>
            <a:ext cx="2643206" cy="642942"/>
          </a:xfrm>
          <a:prstGeom prst="triangle">
            <a:avLst>
              <a:gd name="adj" fmla="val 49299"/>
            </a:avLst>
          </a:prstGeom>
          <a:solidFill>
            <a:srgbClr val="F4D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14348" y="357174"/>
            <a:ext cx="7972452" cy="1143000"/>
          </a:xfrm>
        </p:spPr>
        <p:txBody>
          <a:bodyPr>
            <a:normAutofit/>
          </a:bodyPr>
          <a:lstStyle/>
          <a:p>
            <a:pPr algn="l"/>
            <a:r>
              <a:rPr lang="ca-ES" b="1" dirty="0" smtClean="0"/>
              <a:t>Un recordatori</a:t>
            </a:r>
            <a:endParaRPr lang="ca-ES" dirty="0"/>
          </a:p>
        </p:txBody>
      </p:sp>
      <p:grpSp>
        <p:nvGrpSpPr>
          <p:cNvPr id="6" name="5 Grupo"/>
          <p:cNvGrpSpPr/>
          <p:nvPr/>
        </p:nvGrpSpPr>
        <p:grpSpPr>
          <a:xfrm>
            <a:off x="6572264" y="5786454"/>
            <a:ext cx="2214578" cy="844711"/>
            <a:chOff x="214282" y="4714884"/>
            <a:chExt cx="5159616" cy="1968042"/>
          </a:xfrm>
        </p:grpSpPr>
        <p:pic>
          <p:nvPicPr>
            <p:cNvPr id="4" name="Picture 2" descr="https://www.caib.es/sites/batles/ca/inici/archivopub.do?ctrl=MCRST394ZI322624&amp;id=32262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286116" y="4723396"/>
              <a:ext cx="2087782" cy="1871408"/>
            </a:xfrm>
            <a:prstGeom prst="rect">
              <a:avLst/>
            </a:prstGeom>
            <a:noFill/>
          </p:spPr>
        </p:pic>
        <p:pic>
          <p:nvPicPr>
            <p:cNvPr id="5" name="4 Imagen" descr="C_TRA_ENE_SEC_PRO_MEM_DEM_DIR_GEN_ENE_CAN_CLI_azul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14282" y="4714884"/>
              <a:ext cx="2786082" cy="1968042"/>
            </a:xfrm>
            <a:prstGeom prst="rect">
              <a:avLst/>
            </a:prstGeom>
          </p:spPr>
        </p:pic>
      </p:grpSp>
      <p:grpSp>
        <p:nvGrpSpPr>
          <p:cNvPr id="7" name="15 Grupo"/>
          <p:cNvGrpSpPr/>
          <p:nvPr/>
        </p:nvGrpSpPr>
        <p:grpSpPr>
          <a:xfrm>
            <a:off x="714348" y="0"/>
            <a:ext cx="8286808" cy="1516168"/>
            <a:chOff x="714348" y="0"/>
            <a:chExt cx="8286808" cy="1516168"/>
          </a:xfrm>
        </p:grpSpPr>
        <p:cxnSp>
          <p:nvCxnSpPr>
            <p:cNvPr id="17" name="16 Conector recto"/>
            <p:cNvCxnSpPr/>
            <p:nvPr/>
          </p:nvCxnSpPr>
          <p:spPr>
            <a:xfrm>
              <a:off x="714348" y="1357298"/>
              <a:ext cx="7000924" cy="158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17 Imagen" descr="petalos.pn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7358082" y="0"/>
              <a:ext cx="1643074" cy="1516168"/>
            </a:xfrm>
            <a:prstGeom prst="rect">
              <a:avLst/>
            </a:prstGeom>
          </p:spPr>
        </p:pic>
      </p:grp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758138" cy="4525963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ca-ES" dirty="0" smtClean="0"/>
              <a:t>El Pacte de les </a:t>
            </a:r>
            <a:r>
              <a:rPr lang="ca-ES" dirty="0" err="1" smtClean="0"/>
              <a:t>Batlies</a:t>
            </a:r>
            <a:r>
              <a:rPr lang="ca-ES" dirty="0" smtClean="0"/>
              <a:t> a la Llei 10/2019 de Canvi Climàtic i Transició Energètica</a:t>
            </a:r>
          </a:p>
          <a:p>
            <a:pPr algn="just">
              <a:lnSpc>
                <a:spcPct val="120000"/>
              </a:lnSpc>
            </a:pPr>
            <a:endParaRPr lang="ca-ES" dirty="0" smtClean="0"/>
          </a:p>
          <a:p>
            <a:pPr lvl="1" algn="just">
              <a:lnSpc>
                <a:spcPct val="120000"/>
              </a:lnSpc>
            </a:pPr>
            <a:r>
              <a:rPr lang="ca-ES" dirty="0" smtClean="0"/>
              <a:t>Article 22 . Plans d’acció municipals per al clima i l’energia sostenible</a:t>
            </a:r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ca-ES" dirty="0" smtClean="0"/>
              <a:t>Els municipis de les Illes Balears han d’aprovar plans d’acció per al clima i l’energia sostenible, d’acord amb la metodologia adoptada en l’àmbit de la Unió Europea [...]</a:t>
            </a:r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lvl="1" algn="just">
              <a:lnSpc>
                <a:spcPct val="120000"/>
              </a:lnSpc>
            </a:pPr>
            <a:r>
              <a:rPr lang="ca-ES" sz="2700" dirty="0" smtClean="0"/>
              <a:t>Disposició addicional tercera. Calendari d’adaptació</a:t>
            </a:r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ca-ES" dirty="0" smtClean="0"/>
              <a:t>En el termini de dos anys des de l’entrada en vigor del Pla de Transició Energètica i Canvi Climàtic (previsió Llei 2021) [...] b) S’han d’aprovar els plans d’acció municipals per al clima i l’energia sostenible regulats en l’article 22 d’aquesta llei.</a:t>
            </a:r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lvl="1" algn="just">
              <a:lnSpc>
                <a:spcPct val="120000"/>
              </a:lnSpc>
            </a:pPr>
            <a:r>
              <a:rPr lang="ca-ES" dirty="0" smtClean="0"/>
              <a:t>Disposició addicional novena. </a:t>
            </a:r>
          </a:p>
          <a:p>
            <a:pPr lvl="2" algn="just">
              <a:lnSpc>
                <a:spcPct val="120000"/>
              </a:lnSpc>
              <a:buNone/>
            </a:pPr>
            <a:r>
              <a:rPr lang="ca-ES" dirty="0" smtClean="0"/>
              <a:t>	El </a:t>
            </a:r>
            <a:r>
              <a:rPr lang="ca-ES" b="1" dirty="0" smtClean="0"/>
              <a:t>Govern</a:t>
            </a:r>
            <a:r>
              <a:rPr lang="ca-ES" dirty="0" smtClean="0"/>
              <a:t> ha de </a:t>
            </a:r>
            <a:r>
              <a:rPr lang="ca-ES" b="1" dirty="0" smtClean="0"/>
              <a:t>fomentar</a:t>
            </a:r>
            <a:r>
              <a:rPr lang="ca-ES" dirty="0" smtClean="0"/>
              <a:t> </a:t>
            </a:r>
            <a:r>
              <a:rPr lang="ca-ES" b="1" dirty="0" smtClean="0"/>
              <a:t>l’adhesió dels municipis </a:t>
            </a:r>
            <a:r>
              <a:rPr lang="ca-ES" dirty="0" smtClean="0"/>
              <a:t>de les Illes Balears al Pacte de </a:t>
            </a:r>
            <a:r>
              <a:rPr lang="ca-ES" dirty="0" err="1" smtClean="0"/>
              <a:t>Batles</a:t>
            </a:r>
            <a:r>
              <a:rPr lang="ca-ES" dirty="0" smtClean="0"/>
              <a:t> i </a:t>
            </a:r>
            <a:r>
              <a:rPr lang="ca-ES" dirty="0" err="1" smtClean="0"/>
              <a:t>Batlesses</a:t>
            </a:r>
            <a:r>
              <a:rPr lang="ca-ES" dirty="0" smtClean="0"/>
              <a:t> (actual pacte de les </a:t>
            </a:r>
            <a:r>
              <a:rPr lang="ca-ES" dirty="0" err="1" smtClean="0"/>
              <a:t>Batlies</a:t>
            </a:r>
            <a:r>
              <a:rPr lang="ca-ES" dirty="0" smtClean="0"/>
              <a:t>) pel Clima i l’Energia impulsat per la Comissió Europea.</a:t>
            </a:r>
          </a:p>
          <a:p>
            <a:pPr lvl="2" algn="just">
              <a:lnSpc>
                <a:spcPct val="120000"/>
              </a:lnSpc>
              <a:buNone/>
            </a:pPr>
            <a:endParaRPr lang="ca-ES" dirty="0" smtClean="0"/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lvl="2" algn="just">
              <a:lnSpc>
                <a:spcPct val="120000"/>
              </a:lnSpc>
            </a:pPr>
            <a:endParaRPr lang="es-ES" dirty="0" smtClean="0"/>
          </a:p>
          <a:p>
            <a:pPr algn="just">
              <a:lnSpc>
                <a:spcPct val="120000"/>
              </a:lnSpc>
            </a:pPr>
            <a:endParaRPr lang="ca-ES" dirty="0"/>
          </a:p>
        </p:txBody>
      </p:sp>
      <p:sp>
        <p:nvSpPr>
          <p:cNvPr id="19" name="18 CuadroTexto"/>
          <p:cNvSpPr txBox="1"/>
          <p:nvPr/>
        </p:nvSpPr>
        <p:spPr>
          <a:xfrm>
            <a:off x="2786050" y="5857892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b="1" dirty="0" smtClean="0">
                <a:solidFill>
                  <a:srgbClr val="002060"/>
                </a:solidFill>
              </a:rPr>
              <a:t>Estructures de </a:t>
            </a:r>
            <a:r>
              <a:rPr lang="ca-ES" b="1" dirty="0" err="1" smtClean="0">
                <a:solidFill>
                  <a:srgbClr val="002060"/>
                </a:solidFill>
              </a:rPr>
              <a:t>governança</a:t>
            </a:r>
            <a:endParaRPr lang="ca-E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ol 2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/>
          <a:lstStyle/>
          <a:p>
            <a:pPr algn="l"/>
            <a:r>
              <a:rPr lang="ca-ES" b="1" dirty="0" smtClean="0"/>
              <a:t>Abast del compromís</a:t>
            </a:r>
            <a:endParaRPr lang="es-ES" b="1" dirty="0"/>
          </a:p>
        </p:txBody>
      </p:sp>
      <p:graphicFrame>
        <p:nvGraphicFramePr>
          <p:cNvPr id="6" name="Contenidor de contingut 5"/>
          <p:cNvGraphicFramePr>
            <a:graphicFrameLocks noGrp="1"/>
          </p:cNvGraphicFramePr>
          <p:nvPr>
            <p:ph idx="1"/>
          </p:nvPr>
        </p:nvGraphicFramePr>
        <p:xfrm>
          <a:off x="457200" y="1556792"/>
          <a:ext cx="8229600" cy="4554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3" name="15 Grupo"/>
          <p:cNvGrpSpPr/>
          <p:nvPr/>
        </p:nvGrpSpPr>
        <p:grpSpPr>
          <a:xfrm>
            <a:off x="683568" y="-31384"/>
            <a:ext cx="8317588" cy="1516168"/>
            <a:chOff x="714348" y="0"/>
            <a:chExt cx="8286808" cy="1516168"/>
          </a:xfrm>
        </p:grpSpPr>
        <p:cxnSp>
          <p:nvCxnSpPr>
            <p:cNvPr id="14" name="13 Conector recto"/>
            <p:cNvCxnSpPr/>
            <p:nvPr/>
          </p:nvCxnSpPr>
          <p:spPr>
            <a:xfrm>
              <a:off x="714348" y="1357298"/>
              <a:ext cx="7000924" cy="158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14 Imagen" descr="petalos.png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7358082" y="0"/>
              <a:ext cx="1643074" cy="1516168"/>
            </a:xfrm>
            <a:prstGeom prst="rect">
              <a:avLst/>
            </a:prstGeom>
          </p:spPr>
        </p:pic>
      </p:grpSp>
      <p:grpSp>
        <p:nvGrpSpPr>
          <p:cNvPr id="16" name="5 Grupo"/>
          <p:cNvGrpSpPr/>
          <p:nvPr/>
        </p:nvGrpSpPr>
        <p:grpSpPr>
          <a:xfrm>
            <a:off x="6572264" y="5786454"/>
            <a:ext cx="2214578" cy="844711"/>
            <a:chOff x="214282" y="4714884"/>
            <a:chExt cx="5159616" cy="1968042"/>
          </a:xfrm>
        </p:grpSpPr>
        <p:pic>
          <p:nvPicPr>
            <p:cNvPr id="17" name="Picture 2" descr="https://www.caib.es/sites/batles/ca/inici/archivopub.do?ctrl=MCRST394ZI322624&amp;id=322624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3286116" y="4723396"/>
              <a:ext cx="2087782" cy="1871408"/>
            </a:xfrm>
            <a:prstGeom prst="rect">
              <a:avLst/>
            </a:prstGeom>
            <a:noFill/>
          </p:spPr>
        </p:pic>
        <p:pic>
          <p:nvPicPr>
            <p:cNvPr id="18" name="17 Imagen" descr="C_TRA_ENE_SEC_PRO_MEM_DEM_DIR_GEN_ENE_CAN_CLI_azul.png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214282" y="4714884"/>
              <a:ext cx="2786082" cy="1968042"/>
            </a:xfrm>
            <a:prstGeom prst="rect">
              <a:avLst/>
            </a:prstGeom>
          </p:spPr>
        </p:pic>
      </p:grpSp>
      <p:sp>
        <p:nvSpPr>
          <p:cNvPr id="19" name="18 Flecha en U"/>
          <p:cNvSpPr/>
          <p:nvPr/>
        </p:nvSpPr>
        <p:spPr>
          <a:xfrm rot="18972131">
            <a:off x="1014595" y="2036964"/>
            <a:ext cx="2310663" cy="1261155"/>
          </a:xfrm>
          <a:prstGeom prst="uturnArrow">
            <a:avLst>
              <a:gd name="adj1" fmla="val 12347"/>
              <a:gd name="adj2" fmla="val 25000"/>
              <a:gd name="adj3" fmla="val 33052"/>
              <a:gd name="adj4" fmla="val 60083"/>
              <a:gd name="adj5" fmla="val 93135"/>
            </a:avLst>
          </a:prstGeom>
          <a:solidFill>
            <a:srgbClr val="F4D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000100" y="3571876"/>
            <a:ext cx="2000264" cy="114300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dirty="0" smtClean="0"/>
              <a:t>Sector primari</a:t>
            </a:r>
            <a:endParaRPr lang="es-ES" dirty="0"/>
          </a:p>
        </p:txBody>
      </p:sp>
      <p:sp>
        <p:nvSpPr>
          <p:cNvPr id="20" name="19 Flecha en U"/>
          <p:cNvSpPr/>
          <p:nvPr/>
        </p:nvSpPr>
        <p:spPr>
          <a:xfrm rot="2645399" flipH="1">
            <a:off x="5856600" y="2062636"/>
            <a:ext cx="2171227" cy="1260000"/>
          </a:xfrm>
          <a:prstGeom prst="uturnArrow">
            <a:avLst>
              <a:gd name="adj1" fmla="val 12347"/>
              <a:gd name="adj2" fmla="val 25000"/>
              <a:gd name="adj3" fmla="val 33052"/>
              <a:gd name="adj4" fmla="val 60083"/>
              <a:gd name="adj5" fmla="val 93135"/>
            </a:avLst>
          </a:prstGeom>
          <a:solidFill>
            <a:srgbClr val="F4D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357950" y="3714752"/>
            <a:ext cx="1928826" cy="100013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dirty="0" smtClean="0"/>
              <a:t>Sector industrial</a:t>
            </a:r>
            <a:endParaRPr lang="es-ES" dirty="0"/>
          </a:p>
        </p:txBody>
      </p:sp>
      <p:sp>
        <p:nvSpPr>
          <p:cNvPr id="21" name="20 CuadroTexto"/>
          <p:cNvSpPr txBox="1"/>
          <p:nvPr/>
        </p:nvSpPr>
        <p:spPr>
          <a:xfrm>
            <a:off x="611560" y="1700808"/>
            <a:ext cx="20162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b="1" dirty="0" smtClean="0">
                <a:solidFill>
                  <a:srgbClr val="002060"/>
                </a:solidFill>
              </a:rPr>
              <a:t>La Unió Europea </a:t>
            </a:r>
            <a:r>
              <a:rPr lang="es-ES_tradnl" sz="1400" b="1" dirty="0" err="1" smtClean="0">
                <a:solidFill>
                  <a:srgbClr val="002060"/>
                </a:solidFill>
              </a:rPr>
              <a:t>vol</a:t>
            </a:r>
            <a:r>
              <a:rPr lang="es-ES_tradnl" sz="1400" b="1" dirty="0" smtClean="0">
                <a:solidFill>
                  <a:srgbClr val="002060"/>
                </a:solidFill>
              </a:rPr>
              <a:t> incorporar-los a </a:t>
            </a:r>
            <a:r>
              <a:rPr lang="es-ES_tradnl" sz="1400" b="1" dirty="0" err="1" smtClean="0">
                <a:solidFill>
                  <a:srgbClr val="002060"/>
                </a:solidFill>
              </a:rPr>
              <a:t>curt</a:t>
            </a:r>
            <a:r>
              <a:rPr lang="es-ES_tradnl" sz="1400" b="1" dirty="0" smtClean="0">
                <a:solidFill>
                  <a:srgbClr val="002060"/>
                </a:solidFill>
              </a:rPr>
              <a:t> </a:t>
            </a:r>
            <a:r>
              <a:rPr lang="es-ES_tradnl" sz="1400" b="1" dirty="0" err="1" smtClean="0">
                <a:solidFill>
                  <a:srgbClr val="002060"/>
                </a:solidFill>
              </a:rPr>
              <a:t>termini</a:t>
            </a:r>
            <a:endParaRPr lang="es-ES" sz="1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14348" y="357174"/>
            <a:ext cx="7972452" cy="1143000"/>
          </a:xfrm>
        </p:spPr>
        <p:txBody>
          <a:bodyPr>
            <a:normAutofit/>
          </a:bodyPr>
          <a:lstStyle/>
          <a:p>
            <a:pPr algn="l"/>
            <a:r>
              <a:rPr lang="ca-ES" b="1" dirty="0" err="1" smtClean="0"/>
              <a:t>Governança</a:t>
            </a:r>
            <a:endParaRPr lang="ca-ES" dirty="0"/>
          </a:p>
        </p:txBody>
      </p:sp>
      <p:grpSp>
        <p:nvGrpSpPr>
          <p:cNvPr id="2" name="5 Grupo"/>
          <p:cNvGrpSpPr/>
          <p:nvPr/>
        </p:nvGrpSpPr>
        <p:grpSpPr>
          <a:xfrm>
            <a:off x="251520" y="5805264"/>
            <a:ext cx="2214578" cy="844711"/>
            <a:chOff x="214282" y="4714884"/>
            <a:chExt cx="5159616" cy="1968042"/>
          </a:xfrm>
        </p:grpSpPr>
        <p:pic>
          <p:nvPicPr>
            <p:cNvPr id="4" name="Picture 2" descr="https://www.caib.es/sites/batles/ca/inici/archivopub.do?ctrl=MCRST394ZI322624&amp;id=32262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286116" y="4723396"/>
              <a:ext cx="2087782" cy="1871408"/>
            </a:xfrm>
            <a:prstGeom prst="rect">
              <a:avLst/>
            </a:prstGeom>
            <a:noFill/>
          </p:spPr>
        </p:pic>
        <p:pic>
          <p:nvPicPr>
            <p:cNvPr id="5" name="4 Imagen" descr="C_TRA_ENE_SEC_PRO_MEM_DEM_DIR_GEN_ENE_CAN_CLI_azul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14282" y="4714884"/>
              <a:ext cx="2786082" cy="1968042"/>
            </a:xfrm>
            <a:prstGeom prst="rect">
              <a:avLst/>
            </a:prstGeom>
          </p:spPr>
        </p:pic>
      </p:grpSp>
      <p:grpSp>
        <p:nvGrpSpPr>
          <p:cNvPr id="6" name="15 Grupo"/>
          <p:cNvGrpSpPr/>
          <p:nvPr/>
        </p:nvGrpSpPr>
        <p:grpSpPr>
          <a:xfrm>
            <a:off x="714348" y="0"/>
            <a:ext cx="8286808" cy="1516168"/>
            <a:chOff x="714348" y="0"/>
            <a:chExt cx="8286808" cy="1516168"/>
          </a:xfrm>
        </p:grpSpPr>
        <p:cxnSp>
          <p:nvCxnSpPr>
            <p:cNvPr id="17" name="16 Conector recto"/>
            <p:cNvCxnSpPr/>
            <p:nvPr/>
          </p:nvCxnSpPr>
          <p:spPr>
            <a:xfrm>
              <a:off x="714348" y="1357298"/>
              <a:ext cx="7000924" cy="158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17 Imagen" descr="petalos.pn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7358082" y="0"/>
              <a:ext cx="1643074" cy="1516168"/>
            </a:xfrm>
            <a:prstGeom prst="rect">
              <a:avLst/>
            </a:prstGeom>
          </p:spPr>
        </p:pic>
      </p:grp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683568" y="1600201"/>
            <a:ext cx="7704856" cy="892695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ca-ES" sz="2800" dirty="0" smtClean="0"/>
              <a:t>De la Llei de Canvi Climàtic </a:t>
            </a:r>
          </a:p>
          <a:p>
            <a:pPr lvl="2" algn="just">
              <a:lnSpc>
                <a:spcPct val="120000"/>
              </a:lnSpc>
              <a:buNone/>
            </a:pPr>
            <a:endParaRPr lang="es-ES" sz="2000" dirty="0" smtClean="0"/>
          </a:p>
          <a:p>
            <a:pPr algn="just">
              <a:lnSpc>
                <a:spcPct val="120000"/>
              </a:lnSpc>
            </a:pPr>
            <a:endParaRPr lang="ca-ES" sz="2800" dirty="0"/>
          </a:p>
        </p:txBody>
      </p:sp>
      <p:pic>
        <p:nvPicPr>
          <p:cNvPr id="106498" name="Picture 2" descr="https://www.caib.es/sites/canviclimatic2/ca/llei_de_ccite/archivopub.do?ctrl=MCRST297ZI342850&amp;id=34285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95936" y="1772816"/>
            <a:ext cx="4680520" cy="4611554"/>
          </a:xfrm>
          <a:prstGeom prst="rect">
            <a:avLst/>
          </a:prstGeom>
          <a:noFill/>
        </p:spPr>
      </p:pic>
      <p:sp>
        <p:nvSpPr>
          <p:cNvPr id="20" name="11 Marcador de contenido"/>
          <p:cNvSpPr txBox="1">
            <a:spLocks/>
          </p:cNvSpPr>
          <p:nvPr/>
        </p:nvSpPr>
        <p:spPr>
          <a:xfrm>
            <a:off x="827584" y="3573016"/>
            <a:ext cx="2664296" cy="136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a-E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BA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Del Pacte de les </a:t>
            </a:r>
            <a:r>
              <a:rPr kumimoji="0" lang="ca-E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BA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Batlies</a:t>
            </a:r>
            <a:r>
              <a:rPr kumimoji="0" lang="ca-E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BA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?</a:t>
            </a:r>
          </a:p>
          <a:p>
            <a:pPr marL="1143000" marR="0" lvl="2" indent="-228600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a-ES" sz="2800" b="0" i="0" u="none" strike="noStrike" kern="1200" cap="none" spc="0" normalizeH="0" baseline="0" noProof="0" dirty="0">
              <a:ln>
                <a:noFill/>
              </a:ln>
              <a:solidFill>
                <a:srgbClr val="8BA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14348" y="357174"/>
            <a:ext cx="7972452" cy="1143000"/>
          </a:xfrm>
        </p:spPr>
        <p:txBody>
          <a:bodyPr>
            <a:normAutofit/>
          </a:bodyPr>
          <a:lstStyle/>
          <a:p>
            <a:pPr algn="l"/>
            <a:r>
              <a:rPr lang="ca-ES" b="1" dirty="0" err="1" smtClean="0"/>
              <a:t>Governança</a:t>
            </a:r>
            <a:endParaRPr lang="ca-ES" dirty="0"/>
          </a:p>
        </p:txBody>
      </p:sp>
      <p:grpSp>
        <p:nvGrpSpPr>
          <p:cNvPr id="2" name="5 Grupo"/>
          <p:cNvGrpSpPr/>
          <p:nvPr/>
        </p:nvGrpSpPr>
        <p:grpSpPr>
          <a:xfrm>
            <a:off x="6572264" y="5786454"/>
            <a:ext cx="2214578" cy="844711"/>
            <a:chOff x="214282" y="4714884"/>
            <a:chExt cx="5159616" cy="1968042"/>
          </a:xfrm>
        </p:grpSpPr>
        <p:pic>
          <p:nvPicPr>
            <p:cNvPr id="4" name="Picture 2" descr="https://www.caib.es/sites/batles/ca/inici/archivopub.do?ctrl=MCRST394ZI322624&amp;id=32262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286116" y="4723396"/>
              <a:ext cx="2087782" cy="1871408"/>
            </a:xfrm>
            <a:prstGeom prst="rect">
              <a:avLst/>
            </a:prstGeom>
            <a:noFill/>
          </p:spPr>
        </p:pic>
        <p:pic>
          <p:nvPicPr>
            <p:cNvPr id="5" name="4 Imagen" descr="C_TRA_ENE_SEC_PRO_MEM_DEM_DIR_GEN_ENE_CAN_CLI_azul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14282" y="4714884"/>
              <a:ext cx="2786082" cy="1968042"/>
            </a:xfrm>
            <a:prstGeom prst="rect">
              <a:avLst/>
            </a:prstGeom>
          </p:spPr>
        </p:pic>
      </p:grpSp>
      <p:grpSp>
        <p:nvGrpSpPr>
          <p:cNvPr id="6" name="15 Grupo"/>
          <p:cNvGrpSpPr/>
          <p:nvPr/>
        </p:nvGrpSpPr>
        <p:grpSpPr>
          <a:xfrm>
            <a:off x="714348" y="0"/>
            <a:ext cx="8286808" cy="1516168"/>
            <a:chOff x="714348" y="0"/>
            <a:chExt cx="8286808" cy="1516168"/>
          </a:xfrm>
        </p:grpSpPr>
        <p:cxnSp>
          <p:nvCxnSpPr>
            <p:cNvPr id="17" name="16 Conector recto"/>
            <p:cNvCxnSpPr/>
            <p:nvPr/>
          </p:nvCxnSpPr>
          <p:spPr>
            <a:xfrm>
              <a:off x="714348" y="1357298"/>
              <a:ext cx="7000924" cy="158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17 Imagen" descr="petalos.pn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7358082" y="0"/>
              <a:ext cx="1643074" cy="1516168"/>
            </a:xfrm>
            <a:prstGeom prst="rect">
              <a:avLst/>
            </a:prstGeom>
          </p:spPr>
        </p:pic>
      </p:grpSp>
      <p:sp>
        <p:nvSpPr>
          <p:cNvPr id="12" name="11 Marcador de contenido"/>
          <p:cNvSpPr>
            <a:spLocks noGrp="1"/>
          </p:cNvSpPr>
          <p:nvPr>
            <p:ph idx="1"/>
          </p:nvPr>
        </p:nvSpPr>
        <p:spPr>
          <a:xfrm>
            <a:off x="683568" y="1600201"/>
            <a:ext cx="7704856" cy="1612775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ca-ES" dirty="0" smtClean="0"/>
              <a:t>Opcions a partir de la Llei de Canvi Climàtic. </a:t>
            </a:r>
          </a:p>
          <a:p>
            <a:pPr lvl="1" algn="just">
              <a:lnSpc>
                <a:spcPct val="120000"/>
              </a:lnSpc>
            </a:pPr>
            <a:r>
              <a:rPr lang="ca-ES" dirty="0" smtClean="0"/>
              <a:t>Article 9. [...] A cada administració pública de les Illes Balears s’hi ha d’implantar la figura del gestor energètic [...]</a:t>
            </a:r>
          </a:p>
          <a:p>
            <a:pPr algn="just">
              <a:lnSpc>
                <a:spcPct val="120000"/>
              </a:lnSpc>
            </a:pPr>
            <a:endParaRPr lang="ca-ES" dirty="0" smtClean="0"/>
          </a:p>
          <a:p>
            <a:pPr lvl="2" algn="just">
              <a:lnSpc>
                <a:spcPct val="120000"/>
              </a:lnSpc>
              <a:buNone/>
            </a:pPr>
            <a:endParaRPr lang="ca-ES" dirty="0" smtClean="0"/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es-ES" dirty="0" smtClean="0"/>
          </a:p>
          <a:p>
            <a:pPr marL="1371600" lvl="2" indent="-457200" algn="just">
              <a:lnSpc>
                <a:spcPct val="120000"/>
              </a:lnSpc>
              <a:buFont typeface="+mj-lt"/>
              <a:buAutoNum type="arabicPeriod"/>
            </a:pPr>
            <a:endParaRPr lang="ca-ES" dirty="0" smtClean="0"/>
          </a:p>
          <a:p>
            <a:pPr lvl="2" algn="just">
              <a:lnSpc>
                <a:spcPct val="120000"/>
              </a:lnSpc>
            </a:pPr>
            <a:endParaRPr lang="es-ES" dirty="0" smtClean="0"/>
          </a:p>
          <a:p>
            <a:pPr algn="just">
              <a:lnSpc>
                <a:spcPct val="120000"/>
              </a:lnSpc>
            </a:pPr>
            <a:endParaRPr lang="ca-ES" dirty="0"/>
          </a:p>
        </p:txBody>
      </p:sp>
      <p:sp>
        <p:nvSpPr>
          <p:cNvPr id="10" name="11 Marcador de contenido"/>
          <p:cNvSpPr txBox="1">
            <a:spLocks/>
          </p:cNvSpPr>
          <p:nvPr/>
        </p:nvSpPr>
        <p:spPr>
          <a:xfrm>
            <a:off x="323528" y="4293096"/>
            <a:ext cx="3816424" cy="21888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ca-ES" sz="3200" b="0" i="0" u="none" strike="noStrike" kern="1200" cap="none" spc="0" normalizeH="0" baseline="0" noProof="0" dirty="0" smtClean="0">
              <a:ln>
                <a:noFill/>
              </a:ln>
              <a:solidFill>
                <a:srgbClr val="8BA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ca-ES" sz="3200" b="0" i="0" u="none" strike="noStrike" kern="1200" cap="none" spc="0" normalizeH="0" baseline="0" noProof="0" dirty="0" smtClean="0">
              <a:ln>
                <a:noFill/>
              </a:ln>
              <a:solidFill>
                <a:srgbClr val="8BA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ca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371600" marR="0" lvl="2" indent="-4572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ca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371600" marR="0" lvl="2" indent="-4572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ca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827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ca-ES" sz="3200" b="0" i="0" u="none" strike="noStrike" kern="1200" cap="none" spc="0" normalizeH="0" baseline="0" noProof="0" dirty="0">
              <a:ln>
                <a:noFill/>
              </a:ln>
              <a:solidFill>
                <a:srgbClr val="8BA62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13" name="12 Diagrama"/>
          <p:cNvGraphicFramePr/>
          <p:nvPr/>
        </p:nvGraphicFramePr>
        <p:xfrm>
          <a:off x="3635896" y="3356992"/>
          <a:ext cx="3672408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4" name="13 Diagrama"/>
          <p:cNvGraphicFramePr/>
          <p:nvPr/>
        </p:nvGraphicFramePr>
        <p:xfrm>
          <a:off x="539552" y="3717032"/>
          <a:ext cx="3096344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6" name="15 Elipse"/>
          <p:cNvSpPr/>
          <p:nvPr/>
        </p:nvSpPr>
        <p:spPr>
          <a:xfrm>
            <a:off x="539552" y="3573016"/>
            <a:ext cx="3240360" cy="3096344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>
            <a:off x="3923928" y="2924944"/>
            <a:ext cx="3240360" cy="3096344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88224" y="1916832"/>
            <a:ext cx="2034763" cy="172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14348" y="357174"/>
            <a:ext cx="7972452" cy="1143000"/>
          </a:xfrm>
        </p:spPr>
        <p:txBody>
          <a:bodyPr>
            <a:normAutofit/>
          </a:bodyPr>
          <a:lstStyle/>
          <a:p>
            <a:pPr algn="l"/>
            <a:r>
              <a:rPr lang="ca-ES" b="1" dirty="0" err="1" smtClean="0"/>
              <a:t>Governança</a:t>
            </a:r>
            <a:endParaRPr lang="ca-ES" dirty="0"/>
          </a:p>
        </p:txBody>
      </p:sp>
      <p:grpSp>
        <p:nvGrpSpPr>
          <p:cNvPr id="2" name="5 Grupo"/>
          <p:cNvGrpSpPr/>
          <p:nvPr/>
        </p:nvGrpSpPr>
        <p:grpSpPr>
          <a:xfrm>
            <a:off x="6516216" y="5805264"/>
            <a:ext cx="2214578" cy="844711"/>
            <a:chOff x="214282" y="4714884"/>
            <a:chExt cx="5159616" cy="1968042"/>
          </a:xfrm>
        </p:grpSpPr>
        <p:pic>
          <p:nvPicPr>
            <p:cNvPr id="4" name="Picture 2" descr="https://www.caib.es/sites/batles/ca/inici/archivopub.do?ctrl=MCRST394ZI322624&amp;id=322624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286116" y="4723396"/>
              <a:ext cx="2087782" cy="1871408"/>
            </a:xfrm>
            <a:prstGeom prst="rect">
              <a:avLst/>
            </a:prstGeom>
            <a:noFill/>
          </p:spPr>
        </p:pic>
        <p:pic>
          <p:nvPicPr>
            <p:cNvPr id="5" name="4 Imagen" descr="C_TRA_ENE_SEC_PRO_MEM_DEM_DIR_GEN_ENE_CAN_CLI_azul.pn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214282" y="4714884"/>
              <a:ext cx="2786082" cy="1968042"/>
            </a:xfrm>
            <a:prstGeom prst="rect">
              <a:avLst/>
            </a:prstGeom>
          </p:spPr>
        </p:pic>
      </p:grpSp>
      <p:grpSp>
        <p:nvGrpSpPr>
          <p:cNvPr id="6" name="15 Grupo"/>
          <p:cNvGrpSpPr/>
          <p:nvPr/>
        </p:nvGrpSpPr>
        <p:grpSpPr>
          <a:xfrm>
            <a:off x="714348" y="0"/>
            <a:ext cx="8286808" cy="1516168"/>
            <a:chOff x="714348" y="0"/>
            <a:chExt cx="8286808" cy="1516168"/>
          </a:xfrm>
        </p:grpSpPr>
        <p:cxnSp>
          <p:nvCxnSpPr>
            <p:cNvPr id="17" name="16 Conector recto"/>
            <p:cNvCxnSpPr/>
            <p:nvPr/>
          </p:nvCxnSpPr>
          <p:spPr>
            <a:xfrm>
              <a:off x="714348" y="1357298"/>
              <a:ext cx="7000924" cy="158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17 Imagen" descr="petalos.png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7358082" y="0"/>
              <a:ext cx="1643074" cy="1516168"/>
            </a:xfrm>
            <a:prstGeom prst="rect">
              <a:avLst/>
            </a:prstGeom>
          </p:spPr>
        </p:pic>
      </p:grp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827584" y="5556004"/>
          <a:ext cx="4608512" cy="753316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900184"/>
                <a:gridCol w="1708328"/>
              </a:tblGrid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u="none" strike="noStrike" dirty="0"/>
                        <a:t>Reunions amb el Consell d'Eivissa</a:t>
                      </a:r>
                      <a:endParaRPr lang="pt-BR" sz="1100" b="1" i="0" u="none" strike="noStrike" dirty="0">
                        <a:solidFill>
                          <a:srgbClr val="00827C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 dirty="0"/>
                        <a:t>DATA</a:t>
                      </a:r>
                      <a:endParaRPr lang="es-ES" sz="1100" b="1" i="0" u="none" strike="noStrike" dirty="0">
                        <a:solidFill>
                          <a:srgbClr val="00827C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Reunió  1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7 de </a:t>
                      </a:r>
                      <a:r>
                        <a:rPr lang="es-ES" sz="1100" u="none" strike="noStrike" dirty="0" err="1">
                          <a:solidFill>
                            <a:srgbClr val="002060"/>
                          </a:solidFill>
                        </a:rPr>
                        <a:t>febrer</a:t>
                      </a:r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 de 2019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Reunió  2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u="none" strike="noStrike" dirty="0">
                          <a:solidFill>
                            <a:srgbClr val="002060"/>
                          </a:solidFill>
                        </a:rPr>
                        <a:t>26 de novembre de 2019</a:t>
                      </a:r>
                      <a:endParaRPr lang="fr-FR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>
                          <a:solidFill>
                            <a:srgbClr val="002060"/>
                          </a:solidFill>
                        </a:rPr>
                        <a:t>Reunió  3</a:t>
                      </a:r>
                      <a:endParaRPr lang="es-ES" sz="1100" b="0" i="0" u="none" strike="noStrike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u="none" strike="noStrike" dirty="0">
                          <a:solidFill>
                            <a:srgbClr val="002060"/>
                          </a:solidFill>
                        </a:rPr>
                        <a:t>9 de novembre de 2020</a:t>
                      </a:r>
                      <a:endParaRPr lang="fr-FR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827584" y="1822665"/>
          <a:ext cx="4608512" cy="131830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900184"/>
                <a:gridCol w="1708328"/>
              </a:tblGrid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 err="1"/>
                        <a:t>Conveni</a:t>
                      </a:r>
                      <a:r>
                        <a:rPr lang="es-ES" sz="1100" u="none" strike="noStrike" dirty="0"/>
                        <a:t> </a:t>
                      </a:r>
                      <a:r>
                        <a:rPr lang="es-ES" sz="1100" u="none" strike="noStrike" dirty="0" err="1"/>
                        <a:t>amb</a:t>
                      </a:r>
                      <a:r>
                        <a:rPr lang="es-ES" sz="1100" u="none" strike="noStrike" dirty="0"/>
                        <a:t> el </a:t>
                      </a:r>
                      <a:r>
                        <a:rPr lang="es-ES" sz="1100" u="none" strike="noStrike" dirty="0" err="1"/>
                        <a:t>Consell</a:t>
                      </a:r>
                      <a:r>
                        <a:rPr lang="es-ES" sz="1100" u="none" strike="noStrike" dirty="0"/>
                        <a:t> de Mallorca</a:t>
                      </a:r>
                      <a:endParaRPr lang="es-ES" sz="1100" b="1" i="0" u="none" strike="noStrike" dirty="0">
                        <a:solidFill>
                          <a:srgbClr val="00827C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/>
                        <a:t> 24 de </a:t>
                      </a:r>
                      <a:r>
                        <a:rPr lang="es-ES" sz="1100" u="none" strike="noStrike" dirty="0" err="1"/>
                        <a:t>gener</a:t>
                      </a:r>
                      <a:r>
                        <a:rPr lang="es-ES" sz="1100" u="none" strike="noStrike" dirty="0"/>
                        <a:t> de 2017</a:t>
                      </a:r>
                      <a:endParaRPr lang="es-ES" sz="1100" b="1" i="0" u="none" strike="noStrike" dirty="0">
                        <a:solidFill>
                          <a:srgbClr val="00827C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u="none" strike="noStrike" dirty="0">
                          <a:solidFill>
                            <a:srgbClr val="002060"/>
                          </a:solidFill>
                        </a:rPr>
                        <a:t>Reunions Comissió 1  a 5</a:t>
                      </a:r>
                      <a:endParaRPr lang="pt-BR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2017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Reunió </a:t>
                      </a:r>
                      <a:r>
                        <a:rPr lang="es-ES" sz="1100" u="none" strike="noStrike" dirty="0" err="1">
                          <a:solidFill>
                            <a:srgbClr val="002060"/>
                          </a:solidFill>
                        </a:rPr>
                        <a:t>Comissió</a:t>
                      </a:r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 6 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19 de marzo de 2018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Reunió </a:t>
                      </a:r>
                      <a:r>
                        <a:rPr lang="es-ES" sz="1100" u="none" strike="noStrike" dirty="0" err="1">
                          <a:solidFill>
                            <a:srgbClr val="002060"/>
                          </a:solidFill>
                        </a:rPr>
                        <a:t>Comissió</a:t>
                      </a:r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 7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100" u="none" strike="noStrike" dirty="0" smtClean="0">
                          <a:solidFill>
                            <a:srgbClr val="002060"/>
                          </a:solidFill>
                        </a:rPr>
                        <a:t>14 de </a:t>
                      </a:r>
                      <a:r>
                        <a:rPr lang="es-ES" sz="1100" u="none" strike="noStrike" dirty="0" err="1" smtClean="0">
                          <a:solidFill>
                            <a:srgbClr val="002060"/>
                          </a:solidFill>
                        </a:rPr>
                        <a:t>febrer</a:t>
                      </a:r>
                      <a:r>
                        <a:rPr lang="es-ES" sz="1100" u="none" strike="noStrike" baseline="0" dirty="0" smtClean="0">
                          <a:solidFill>
                            <a:srgbClr val="002060"/>
                          </a:solidFill>
                        </a:rPr>
                        <a:t> de 2019</a:t>
                      </a:r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 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Reunió </a:t>
                      </a:r>
                      <a:r>
                        <a:rPr lang="es-ES" sz="1100" u="none" strike="noStrike" dirty="0" err="1">
                          <a:solidFill>
                            <a:srgbClr val="002060"/>
                          </a:solidFill>
                        </a:rPr>
                        <a:t>Comissió</a:t>
                      </a:r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 8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10 de </a:t>
                      </a:r>
                      <a:r>
                        <a:rPr lang="es-ES" sz="1100" u="none" strike="noStrike" dirty="0" err="1">
                          <a:solidFill>
                            <a:srgbClr val="002060"/>
                          </a:solidFill>
                        </a:rPr>
                        <a:t>gener</a:t>
                      </a:r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 de 2020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Reunió </a:t>
                      </a:r>
                      <a:r>
                        <a:rPr lang="es-ES" sz="1100" u="none" strike="noStrike" dirty="0" err="1">
                          <a:solidFill>
                            <a:srgbClr val="002060"/>
                          </a:solidFill>
                        </a:rPr>
                        <a:t>Comissió</a:t>
                      </a:r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 9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22 de </a:t>
                      </a:r>
                      <a:r>
                        <a:rPr lang="es-ES" sz="1100" u="none" strike="noStrike" dirty="0" err="1">
                          <a:solidFill>
                            <a:srgbClr val="002060"/>
                          </a:solidFill>
                        </a:rPr>
                        <a:t>febrer</a:t>
                      </a:r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 de 2021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u="none" strike="noStrike" dirty="0">
                          <a:solidFill>
                            <a:srgbClr val="002060"/>
                          </a:solidFill>
                        </a:rPr>
                        <a:t>Reunions Grup de treball CIM-DGEiCC</a:t>
                      </a:r>
                      <a:endParaRPr lang="pt-BR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 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827584" y="3351451"/>
          <a:ext cx="4608512" cy="941645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900184"/>
                <a:gridCol w="1708328"/>
              </a:tblGrid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 err="1"/>
                        <a:t>Conveni</a:t>
                      </a:r>
                      <a:r>
                        <a:rPr lang="es-ES" sz="1100" u="none" strike="noStrike" dirty="0"/>
                        <a:t> </a:t>
                      </a:r>
                      <a:r>
                        <a:rPr lang="es-ES" sz="1100" u="none" strike="noStrike" dirty="0" err="1"/>
                        <a:t>amb</a:t>
                      </a:r>
                      <a:r>
                        <a:rPr lang="es-ES" sz="1100" u="none" strike="noStrike" dirty="0"/>
                        <a:t> el </a:t>
                      </a:r>
                      <a:r>
                        <a:rPr lang="es-ES" sz="1100" u="none" strike="noStrike" dirty="0" err="1"/>
                        <a:t>Consell</a:t>
                      </a:r>
                      <a:r>
                        <a:rPr lang="es-ES" sz="1100" u="none" strike="noStrike" dirty="0"/>
                        <a:t> de Menorca</a:t>
                      </a:r>
                      <a:endParaRPr lang="es-ES" sz="1100" b="1" i="0" u="none" strike="noStrike" dirty="0">
                        <a:solidFill>
                          <a:srgbClr val="00827C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/>
                        <a:t>22 de </a:t>
                      </a:r>
                      <a:r>
                        <a:rPr lang="es-ES" sz="1100" u="none" strike="noStrike" dirty="0" err="1"/>
                        <a:t>gener</a:t>
                      </a:r>
                      <a:r>
                        <a:rPr lang="es-ES" sz="1100" u="none" strike="noStrike" dirty="0"/>
                        <a:t> de 2019</a:t>
                      </a:r>
                      <a:endParaRPr lang="es-ES" sz="1100" b="1" i="0" u="none" strike="noStrike" dirty="0">
                        <a:solidFill>
                          <a:srgbClr val="00827C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Reunió </a:t>
                      </a:r>
                      <a:r>
                        <a:rPr lang="es-ES" sz="1100" u="none" strike="noStrike" dirty="0" err="1">
                          <a:solidFill>
                            <a:srgbClr val="002060"/>
                          </a:solidFill>
                        </a:rPr>
                        <a:t>Comissió</a:t>
                      </a:r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 1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u="none" strike="noStrike">
                          <a:solidFill>
                            <a:srgbClr val="002060"/>
                          </a:solidFill>
                        </a:rPr>
                        <a:t>4 de març de 2019</a:t>
                      </a:r>
                      <a:endParaRPr lang="pt-BR" sz="1100" b="0" i="0" u="none" strike="noStrike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Reunió </a:t>
                      </a:r>
                      <a:r>
                        <a:rPr lang="es-ES" sz="1100" u="none" strike="noStrike" dirty="0" err="1">
                          <a:solidFill>
                            <a:srgbClr val="002060"/>
                          </a:solidFill>
                        </a:rPr>
                        <a:t>Comissió</a:t>
                      </a:r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 2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100" u="none" strike="noStrike">
                          <a:solidFill>
                            <a:srgbClr val="002060"/>
                          </a:solidFill>
                        </a:rPr>
                        <a:t>23 d'octubre de 2019 </a:t>
                      </a:r>
                      <a:endParaRPr lang="es-ES" sz="1100" b="0" i="0" u="none" strike="noStrike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Reunió </a:t>
                      </a:r>
                      <a:r>
                        <a:rPr lang="es-ES" sz="1100" u="none" strike="noStrike" dirty="0" err="1">
                          <a:solidFill>
                            <a:srgbClr val="002060"/>
                          </a:solidFill>
                        </a:rPr>
                        <a:t>Comissió</a:t>
                      </a:r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 3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u="none" strike="noStrike" dirty="0">
                          <a:solidFill>
                            <a:srgbClr val="002060"/>
                          </a:solidFill>
                        </a:rPr>
                        <a:t>17 de novembre de 2020</a:t>
                      </a:r>
                      <a:endParaRPr lang="fr-FR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>
                          <a:solidFill>
                            <a:srgbClr val="002060"/>
                          </a:solidFill>
                        </a:rPr>
                        <a:t>Reunió Comissió 4</a:t>
                      </a:r>
                      <a:endParaRPr lang="es-ES" sz="1100" b="0" i="0" u="none" strike="noStrike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u="none" strike="noStrike" dirty="0">
                          <a:solidFill>
                            <a:srgbClr val="002060"/>
                          </a:solidFill>
                        </a:rPr>
                        <a:t>9 de març de 2021</a:t>
                      </a:r>
                      <a:endParaRPr lang="pt-BR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5" name="14 Tabla"/>
          <p:cNvGraphicFramePr>
            <a:graphicFrameLocks noGrp="1"/>
          </p:cNvGraphicFramePr>
          <p:nvPr/>
        </p:nvGraphicFramePr>
        <p:xfrm>
          <a:off x="827584" y="4547892"/>
          <a:ext cx="4608512" cy="753316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900184"/>
                <a:gridCol w="1708328"/>
              </a:tblGrid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 err="1"/>
                        <a:t>Conveni</a:t>
                      </a:r>
                      <a:r>
                        <a:rPr lang="es-ES" sz="1100" u="none" strike="noStrike" dirty="0"/>
                        <a:t> </a:t>
                      </a:r>
                      <a:r>
                        <a:rPr lang="es-ES" sz="1100" u="none" strike="noStrike" dirty="0" err="1"/>
                        <a:t>amb</a:t>
                      </a:r>
                      <a:r>
                        <a:rPr lang="es-ES" sz="1100" u="none" strike="noStrike" dirty="0"/>
                        <a:t> el </a:t>
                      </a:r>
                      <a:r>
                        <a:rPr lang="es-ES" sz="1100" u="none" strike="noStrike" dirty="0" err="1"/>
                        <a:t>Consell</a:t>
                      </a:r>
                      <a:r>
                        <a:rPr lang="es-ES" sz="1100" u="none" strike="noStrike" dirty="0"/>
                        <a:t> de Formentera</a:t>
                      </a:r>
                      <a:endParaRPr lang="es-ES" sz="1100" b="1" i="0" u="none" strike="noStrike" dirty="0">
                        <a:solidFill>
                          <a:srgbClr val="00827C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/>
                        <a:t>20 de novembre de 2019 </a:t>
                      </a:r>
                      <a:endParaRPr lang="fr-FR" sz="1100" b="1" i="0" u="none" strike="noStrike" dirty="0">
                        <a:solidFill>
                          <a:srgbClr val="00827C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Reunió </a:t>
                      </a:r>
                      <a:r>
                        <a:rPr lang="es-ES" sz="1100" u="none" strike="noStrike" dirty="0" err="1">
                          <a:solidFill>
                            <a:srgbClr val="002060"/>
                          </a:solidFill>
                        </a:rPr>
                        <a:t>Comissió</a:t>
                      </a:r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 1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100" u="none" strike="noStrike">
                          <a:solidFill>
                            <a:srgbClr val="002060"/>
                          </a:solidFill>
                        </a:rPr>
                        <a:t>20 de febrer de 2020</a:t>
                      </a:r>
                      <a:endParaRPr lang="es-ES" sz="1100" b="0" i="0" u="none" strike="noStrike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Reunió </a:t>
                      </a:r>
                      <a:r>
                        <a:rPr lang="es-ES" sz="1100" u="none" strike="noStrike" dirty="0" err="1">
                          <a:solidFill>
                            <a:srgbClr val="002060"/>
                          </a:solidFill>
                        </a:rPr>
                        <a:t>Comissió</a:t>
                      </a:r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 2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u="none" strike="noStrike">
                          <a:solidFill>
                            <a:srgbClr val="002060"/>
                          </a:solidFill>
                        </a:rPr>
                        <a:t>12 de novembre de 2020</a:t>
                      </a:r>
                      <a:endParaRPr lang="fr-FR" sz="1100" b="0" i="0" u="none" strike="noStrike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832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Reunió </a:t>
                      </a:r>
                      <a:r>
                        <a:rPr lang="es-ES" sz="1100" u="none" strike="noStrike" dirty="0" err="1">
                          <a:solidFill>
                            <a:srgbClr val="002060"/>
                          </a:solidFill>
                        </a:rPr>
                        <a:t>Comissió</a:t>
                      </a:r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 3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12 </a:t>
                      </a:r>
                      <a:r>
                        <a:rPr lang="es-ES" sz="1100" u="none" strike="noStrike" dirty="0" err="1">
                          <a:solidFill>
                            <a:srgbClr val="002060"/>
                          </a:solidFill>
                        </a:rPr>
                        <a:t>d'abril</a:t>
                      </a:r>
                      <a:r>
                        <a:rPr lang="es-ES" sz="1100" u="none" strike="noStrike" dirty="0">
                          <a:solidFill>
                            <a:srgbClr val="002060"/>
                          </a:solidFill>
                        </a:rPr>
                        <a:t> de 2021</a:t>
                      </a:r>
                      <a:endParaRPr lang="es-ES" sz="1100" b="0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Marcador de contenido" descr="Pacte batlies 2021.pn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785786" y="1643050"/>
            <a:ext cx="8072493" cy="5113586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14348" y="357174"/>
            <a:ext cx="7972452" cy="1143000"/>
          </a:xfrm>
        </p:spPr>
        <p:txBody>
          <a:bodyPr>
            <a:normAutofit/>
          </a:bodyPr>
          <a:lstStyle/>
          <a:p>
            <a:pPr algn="l"/>
            <a:r>
              <a:rPr lang="ca-ES" b="1" dirty="0" smtClean="0"/>
              <a:t>Estat del pacte a les IB</a:t>
            </a:r>
            <a:endParaRPr lang="ca-ES" dirty="0"/>
          </a:p>
        </p:txBody>
      </p:sp>
      <p:grpSp>
        <p:nvGrpSpPr>
          <p:cNvPr id="2" name="15 Grupo"/>
          <p:cNvGrpSpPr/>
          <p:nvPr/>
        </p:nvGrpSpPr>
        <p:grpSpPr>
          <a:xfrm>
            <a:off x="714348" y="0"/>
            <a:ext cx="8286808" cy="1516168"/>
            <a:chOff x="714348" y="0"/>
            <a:chExt cx="8286808" cy="1516168"/>
          </a:xfrm>
        </p:grpSpPr>
        <p:cxnSp>
          <p:nvCxnSpPr>
            <p:cNvPr id="17" name="16 Conector recto"/>
            <p:cNvCxnSpPr/>
            <p:nvPr/>
          </p:nvCxnSpPr>
          <p:spPr>
            <a:xfrm>
              <a:off x="714348" y="1357298"/>
              <a:ext cx="7000924" cy="158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17 Imagen" descr="petalos.pn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7358082" y="0"/>
              <a:ext cx="1643074" cy="1516168"/>
            </a:xfrm>
            <a:prstGeom prst="rect">
              <a:avLst/>
            </a:prstGeom>
          </p:spPr>
        </p:pic>
      </p:grpSp>
      <p:sp>
        <p:nvSpPr>
          <p:cNvPr id="20" name="19 Rectángulo"/>
          <p:cNvSpPr/>
          <p:nvPr/>
        </p:nvSpPr>
        <p:spPr>
          <a:xfrm>
            <a:off x="857224" y="1928802"/>
            <a:ext cx="3214710" cy="9286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4" name="22 Grupo"/>
          <p:cNvGrpSpPr/>
          <p:nvPr/>
        </p:nvGrpSpPr>
        <p:grpSpPr>
          <a:xfrm>
            <a:off x="714348" y="1500174"/>
            <a:ext cx="2000264" cy="2143140"/>
            <a:chOff x="714348" y="1500174"/>
            <a:chExt cx="2000264" cy="2143140"/>
          </a:xfrm>
        </p:grpSpPr>
        <p:sp>
          <p:nvSpPr>
            <p:cNvPr id="22" name="11 Marcador de contenido"/>
            <p:cNvSpPr txBox="1">
              <a:spLocks/>
            </p:cNvSpPr>
            <p:nvPr/>
          </p:nvSpPr>
          <p:spPr>
            <a:xfrm>
              <a:off x="785786" y="3214686"/>
              <a:ext cx="1928826" cy="428628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>
              <a:normAutofit/>
            </a:bodyPr>
            <a:lstStyle/>
            <a:p>
              <a:pPr marL="342900" marR="0" lvl="0" indent="-34290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ca-E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BA626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ILLES BALEARS</a:t>
              </a:r>
            </a:p>
            <a:p>
              <a:pPr marL="342900" marR="0" lvl="0" indent="-34290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ca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BA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1143000" marR="0" lvl="2" indent="-22860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ca-E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BA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1371600" marR="0" lvl="2" indent="-45720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ca-E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BA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1371600" marR="0" lvl="2" indent="-45720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ca-E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BA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1143000" marR="0" lvl="2" indent="-22860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s-E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BA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342900" marR="0" lvl="0" indent="-34290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ca-ES" sz="1400" b="0" i="0" u="none" strike="noStrike" kern="1200" cap="none" spc="0" normalizeH="0" baseline="0" noProof="0" dirty="0">
                <a:ln>
                  <a:noFill/>
                </a:ln>
                <a:solidFill>
                  <a:srgbClr val="8BA62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4" name="Picture 2" descr="pacte a les IB.png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714348" y="2714620"/>
              <a:ext cx="2000264" cy="571504"/>
            </a:xfrm>
            <a:prstGeom prst="rect">
              <a:avLst/>
            </a:prstGeom>
            <a:noFill/>
          </p:spPr>
        </p:pic>
        <p:pic>
          <p:nvPicPr>
            <p:cNvPr id="15" name="Picture 2" descr="pacte a les IB.png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1086672" y="1500174"/>
              <a:ext cx="1191437" cy="1194962"/>
            </a:xfrm>
            <a:prstGeom prst="rect">
              <a:avLst/>
            </a:prstGeom>
            <a:noFill/>
          </p:spPr>
        </p:pic>
      </p:grpSp>
      <p:sp>
        <p:nvSpPr>
          <p:cNvPr id="21" name="11 Marcador de contenido"/>
          <p:cNvSpPr txBox="1">
            <a:spLocks/>
          </p:cNvSpPr>
          <p:nvPr/>
        </p:nvSpPr>
        <p:spPr>
          <a:xfrm>
            <a:off x="6215074" y="4214818"/>
            <a:ext cx="1928826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ca-E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Abril</a:t>
            </a:r>
            <a:r>
              <a:rPr kumimoji="0" lang="ca-ES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 2021</a:t>
            </a:r>
            <a:endParaRPr kumimoji="0" lang="ca-ES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a-ES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143000" marR="0" lvl="2" indent="-22860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ca-ES" sz="1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371600" marR="0" lvl="2" indent="-45720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ca-ES" sz="1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371600" marR="0" lvl="2" indent="-45720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ca-ES" sz="1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143000" marR="0" lvl="2" indent="-22860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1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a-ES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2435</TotalTime>
  <Words>1236</Words>
  <Application>Microsoft Office PowerPoint</Application>
  <PresentationFormat>Presentación en pantalla (4:3)</PresentationFormat>
  <Paragraphs>282</Paragraphs>
  <Slides>18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Conception personnalisée</vt:lpstr>
      <vt:lpstr>Reunió de coordinadors territorials de les Illes Balears</vt:lpstr>
      <vt:lpstr>Objectius de la reunió</vt:lpstr>
      <vt:lpstr>Ordre del dia</vt:lpstr>
      <vt:lpstr>Un recordatori</vt:lpstr>
      <vt:lpstr>Abast del compromís</vt:lpstr>
      <vt:lpstr>Governança</vt:lpstr>
      <vt:lpstr>Governança</vt:lpstr>
      <vt:lpstr>Governança</vt:lpstr>
      <vt:lpstr>Estat del pacte a les IB</vt:lpstr>
      <vt:lpstr>Governança</vt:lpstr>
      <vt:lpstr>Governança</vt:lpstr>
      <vt:lpstr>Aportacions </vt:lpstr>
      <vt:lpstr>Aportacions </vt:lpstr>
      <vt:lpstr>Aportacions </vt:lpstr>
      <vt:lpstr>Aportacions </vt:lpstr>
      <vt:lpstr>Aportacions </vt:lpstr>
      <vt:lpstr>Coordinació d’esforços</vt:lpstr>
      <vt:lpstr>Expectatives GT coodinadors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Floriane Cappelletti</dc:creator>
  <cp:lastModifiedBy>Jinamar</cp:lastModifiedBy>
  <cp:revision>220</cp:revision>
  <cp:lastPrinted>2017-06-04T23:59:34Z</cp:lastPrinted>
  <dcterms:created xsi:type="dcterms:W3CDTF">2016-02-24T11:59:13Z</dcterms:created>
  <dcterms:modified xsi:type="dcterms:W3CDTF">2021-04-22T17:21:46Z</dcterms:modified>
</cp:coreProperties>
</file>